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0"/>
  </p:notesMasterIdLst>
  <p:sldIdLst>
    <p:sldId id="257" r:id="rId3"/>
    <p:sldId id="265" r:id="rId4"/>
    <p:sldId id="269" r:id="rId5"/>
    <p:sldId id="271" r:id="rId6"/>
    <p:sldId id="267" r:id="rId7"/>
    <p:sldId id="272" r:id="rId8"/>
    <p:sldId id="281" r:id="rId9"/>
    <p:sldId id="282" r:id="rId10"/>
    <p:sldId id="274" r:id="rId11"/>
    <p:sldId id="273" r:id="rId12"/>
    <p:sldId id="275" r:id="rId13"/>
    <p:sldId id="276" r:id="rId14"/>
    <p:sldId id="277" r:id="rId15"/>
    <p:sldId id="283" r:id="rId16"/>
    <p:sldId id="278" r:id="rId17"/>
    <p:sldId id="280" r:id="rId18"/>
    <p:sldId id="26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EF7FC1-1E30-E8D1-F557-C0A0FCA8F468}" v="39" dt="2024-09-18T07:22:52.879"/>
    <p1510:client id="{9D8F808A-6F8A-44A2-8E30-0B39768CD099}" v="33" dt="2024-09-18T07:47:55.9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_114_E2D52E3E.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_114_E2D52E3E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_114_E2D52E3E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_114_E2D52E3E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_115_DCC6FDD1.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9621311548481042E-2"/>
          <c:y val="5.8088737586023592E-2"/>
          <c:w val="0.96490521770517224"/>
          <c:h val="0.52435772288492011"/>
        </c:manualLayout>
      </c:layout>
      <c:barChart>
        <c:barDir val="col"/>
        <c:grouping val="clustered"/>
        <c:varyColors val="0"/>
        <c:ser>
          <c:idx val="0"/>
          <c:order val="0"/>
          <c:tx>
            <c:strRef>
              <c:f>Sheet1!$B$1</c:f>
              <c:strCache>
                <c:ptCount val="1"/>
                <c:pt idx="0">
                  <c:v>Encoder</c:v>
                </c:pt>
              </c:strCache>
            </c:strRef>
          </c:tx>
          <c:spPr>
            <a:solidFill>
              <a:srgbClr val="0070C0"/>
            </a:solidFill>
            <a:ln>
              <a:noFill/>
            </a:ln>
            <a:effectLst/>
          </c:spPr>
          <c:invertIfNegative val="0"/>
          <c:cat>
            <c:strRef>
              <c:f>Sheet1!$A$2:$A$5</c:f>
              <c:strCache>
                <c:ptCount val="4"/>
                <c:pt idx="0">
                  <c:v>NGAME</c:v>
                </c:pt>
                <c:pt idx="1">
                  <c:v>ANCE</c:v>
                </c:pt>
                <c:pt idx="2">
                  <c:v>MACLR</c:v>
                </c:pt>
                <c:pt idx="3">
                  <c:v>DPR</c:v>
                </c:pt>
              </c:strCache>
            </c:strRef>
          </c:cat>
          <c:val>
            <c:numRef>
              <c:f>Sheet1!$B$2:$B$5</c:f>
              <c:numCache>
                <c:formatCode>General</c:formatCode>
                <c:ptCount val="4"/>
                <c:pt idx="0">
                  <c:v>30.9</c:v>
                </c:pt>
                <c:pt idx="1">
                  <c:v>33.43</c:v>
                </c:pt>
                <c:pt idx="2">
                  <c:v>11.31</c:v>
                </c:pt>
                <c:pt idx="3">
                  <c:v>30.38</c:v>
                </c:pt>
              </c:numCache>
            </c:numRef>
          </c:val>
          <c:extLst>
            <c:ext xmlns:c16="http://schemas.microsoft.com/office/drawing/2014/chart" uri="{C3380CC4-5D6E-409C-BE32-E72D297353CC}">
              <c16:uniqueId val="{00000000-FCBD-4E80-9065-0A0AE316595D}"/>
            </c:ext>
          </c:extLst>
        </c:ser>
        <c:ser>
          <c:idx val="1"/>
          <c:order val="1"/>
          <c:tx>
            <c:strRef>
              <c:f>Sheet1!$C$1</c:f>
              <c:strCache>
                <c:ptCount val="1"/>
                <c:pt idx="0">
                  <c:v>Encoder + IRENE</c:v>
                </c:pt>
              </c:strCache>
            </c:strRef>
          </c:tx>
          <c:spPr>
            <a:solidFill>
              <a:schemeClr val="accent2"/>
            </a:solidFill>
            <a:ln>
              <a:noFill/>
            </a:ln>
            <a:effectLst/>
          </c:spPr>
          <c:invertIfNegative val="0"/>
          <c:cat>
            <c:strRef>
              <c:f>Sheet1!$A$2:$A$5</c:f>
              <c:strCache>
                <c:ptCount val="4"/>
                <c:pt idx="0">
                  <c:v>NGAME</c:v>
                </c:pt>
                <c:pt idx="1">
                  <c:v>ANCE</c:v>
                </c:pt>
                <c:pt idx="2">
                  <c:v>MACLR</c:v>
                </c:pt>
                <c:pt idx="3">
                  <c:v>DPR</c:v>
                </c:pt>
              </c:strCache>
            </c:strRef>
          </c:cat>
          <c:val>
            <c:numRef>
              <c:f>Sheet1!$C$2:$C$5</c:f>
              <c:numCache>
                <c:formatCode>General</c:formatCode>
                <c:ptCount val="4"/>
                <c:pt idx="0">
                  <c:v>36.47</c:v>
                </c:pt>
                <c:pt idx="1">
                  <c:v>36.840000000000003</c:v>
                </c:pt>
                <c:pt idx="2">
                  <c:v>34.32</c:v>
                </c:pt>
                <c:pt idx="3">
                  <c:v>36.799999999999997</c:v>
                </c:pt>
              </c:numCache>
            </c:numRef>
          </c:val>
          <c:extLst>
            <c:ext xmlns:c16="http://schemas.microsoft.com/office/drawing/2014/chart" uri="{C3380CC4-5D6E-409C-BE32-E72D297353CC}">
              <c16:uniqueId val="{00000001-FCBD-4E80-9065-0A0AE316595D}"/>
            </c:ext>
          </c:extLst>
        </c:ser>
        <c:dLbls>
          <c:showLegendKey val="0"/>
          <c:showVal val="0"/>
          <c:showCatName val="0"/>
          <c:showSerName val="0"/>
          <c:showPercent val="0"/>
          <c:showBubbleSize val="0"/>
        </c:dLbls>
        <c:gapWidth val="100"/>
        <c:overlap val="-17"/>
        <c:axId val="1251545392"/>
        <c:axId val="1251553072"/>
      </c:barChart>
      <c:catAx>
        <c:axId val="1251545392"/>
        <c:scaling>
          <c:orientation val="minMax"/>
        </c:scaling>
        <c:delete val="1"/>
        <c:axPos val="b"/>
        <c:numFmt formatCode="General" sourceLinked="1"/>
        <c:majorTickMark val="none"/>
        <c:minorTickMark val="none"/>
        <c:tickLblPos val="nextTo"/>
        <c:crossAx val="1251553072"/>
        <c:crosses val="autoZero"/>
        <c:auto val="1"/>
        <c:lblAlgn val="ctr"/>
        <c:lblOffset val="100"/>
        <c:noMultiLvlLbl val="0"/>
      </c:catAx>
      <c:valAx>
        <c:axId val="12515530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515453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9621311548481042E-2"/>
          <c:y val="5.8088737586023592E-2"/>
          <c:w val="0.96490521770517224"/>
          <c:h val="0.85833967857884508"/>
        </c:manualLayout>
      </c:layout>
      <c:barChart>
        <c:barDir val="col"/>
        <c:grouping val="clustered"/>
        <c:varyColors val="0"/>
        <c:ser>
          <c:idx val="0"/>
          <c:order val="0"/>
          <c:tx>
            <c:strRef>
              <c:f>Sheet1!$B$1</c:f>
              <c:strCache>
                <c:ptCount val="1"/>
                <c:pt idx="0">
                  <c:v>Encoder</c:v>
                </c:pt>
              </c:strCache>
            </c:strRef>
          </c:tx>
          <c:spPr>
            <a:solidFill>
              <a:srgbClr val="0070C0"/>
            </a:solidFill>
            <a:ln>
              <a:noFill/>
            </a:ln>
            <a:effectLst/>
          </c:spPr>
          <c:invertIfNegative val="0"/>
          <c:cat>
            <c:strRef>
              <c:f>Sheet1!$A$2:$A$5</c:f>
              <c:strCache>
                <c:ptCount val="4"/>
                <c:pt idx="0">
                  <c:v>NGAME</c:v>
                </c:pt>
                <c:pt idx="1">
                  <c:v>ANCE</c:v>
                </c:pt>
                <c:pt idx="2">
                  <c:v>MACLR</c:v>
                </c:pt>
                <c:pt idx="3">
                  <c:v>DPR</c:v>
                </c:pt>
              </c:strCache>
            </c:strRef>
          </c:cat>
          <c:val>
            <c:numRef>
              <c:f>Sheet1!$B$2:$B$5</c:f>
              <c:numCache>
                <c:formatCode>General</c:formatCode>
                <c:ptCount val="4"/>
                <c:pt idx="0">
                  <c:v>46.01</c:v>
                </c:pt>
                <c:pt idx="1">
                  <c:v>43.06</c:v>
                </c:pt>
                <c:pt idx="2">
                  <c:v>30.37</c:v>
                </c:pt>
                <c:pt idx="3">
                  <c:v>44.84</c:v>
                </c:pt>
              </c:numCache>
            </c:numRef>
          </c:val>
          <c:extLst>
            <c:ext xmlns:c16="http://schemas.microsoft.com/office/drawing/2014/chart" uri="{C3380CC4-5D6E-409C-BE32-E72D297353CC}">
              <c16:uniqueId val="{00000000-D19C-4EF6-A9FD-B16B094EF4D8}"/>
            </c:ext>
          </c:extLst>
        </c:ser>
        <c:ser>
          <c:idx val="1"/>
          <c:order val="1"/>
          <c:tx>
            <c:strRef>
              <c:f>Sheet1!$C$1</c:f>
              <c:strCache>
                <c:ptCount val="1"/>
                <c:pt idx="0">
                  <c:v>Encoder + IRENE</c:v>
                </c:pt>
              </c:strCache>
            </c:strRef>
          </c:tx>
          <c:spPr>
            <a:solidFill>
              <a:schemeClr val="accent2"/>
            </a:solidFill>
            <a:ln>
              <a:noFill/>
            </a:ln>
            <a:effectLst/>
          </c:spPr>
          <c:invertIfNegative val="0"/>
          <c:cat>
            <c:strRef>
              <c:f>Sheet1!$A$2:$A$5</c:f>
              <c:strCache>
                <c:ptCount val="4"/>
                <c:pt idx="0">
                  <c:v>NGAME</c:v>
                </c:pt>
                <c:pt idx="1">
                  <c:v>ANCE</c:v>
                </c:pt>
                <c:pt idx="2">
                  <c:v>MACLR</c:v>
                </c:pt>
                <c:pt idx="3">
                  <c:v>DPR</c:v>
                </c:pt>
              </c:strCache>
            </c:strRef>
          </c:cat>
          <c:val>
            <c:numRef>
              <c:f>Sheet1!$C$2:$C$5</c:f>
              <c:numCache>
                <c:formatCode>General</c:formatCode>
                <c:ptCount val="4"/>
                <c:pt idx="0">
                  <c:v>69.290000000000006</c:v>
                </c:pt>
                <c:pt idx="1">
                  <c:v>66.540000000000006</c:v>
                </c:pt>
                <c:pt idx="2">
                  <c:v>69.45</c:v>
                </c:pt>
                <c:pt idx="3">
                  <c:v>69.650000000000006</c:v>
                </c:pt>
              </c:numCache>
            </c:numRef>
          </c:val>
          <c:extLst>
            <c:ext xmlns:c16="http://schemas.microsoft.com/office/drawing/2014/chart" uri="{C3380CC4-5D6E-409C-BE32-E72D297353CC}">
              <c16:uniqueId val="{00000001-D19C-4EF6-A9FD-B16B094EF4D8}"/>
            </c:ext>
          </c:extLst>
        </c:ser>
        <c:dLbls>
          <c:showLegendKey val="0"/>
          <c:showVal val="0"/>
          <c:showCatName val="0"/>
          <c:showSerName val="0"/>
          <c:showPercent val="0"/>
          <c:showBubbleSize val="0"/>
        </c:dLbls>
        <c:gapWidth val="100"/>
        <c:overlap val="-17"/>
        <c:axId val="1251545392"/>
        <c:axId val="1251553072"/>
      </c:barChart>
      <c:catAx>
        <c:axId val="1251545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1251553072"/>
        <c:crosses val="autoZero"/>
        <c:auto val="1"/>
        <c:lblAlgn val="ctr"/>
        <c:lblOffset val="100"/>
        <c:noMultiLvlLbl val="0"/>
      </c:catAx>
      <c:valAx>
        <c:axId val="12515530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515453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9621311548481042E-2"/>
          <c:y val="5.8088737586023592E-2"/>
          <c:w val="0.96490521770517224"/>
          <c:h val="0.46869401931386501"/>
        </c:manualLayout>
      </c:layout>
      <c:barChart>
        <c:barDir val="col"/>
        <c:grouping val="clustered"/>
        <c:varyColors val="0"/>
        <c:ser>
          <c:idx val="0"/>
          <c:order val="0"/>
          <c:tx>
            <c:strRef>
              <c:f>Sheet1!$B$1</c:f>
              <c:strCache>
                <c:ptCount val="1"/>
                <c:pt idx="0">
                  <c:v>Encoder</c:v>
                </c:pt>
              </c:strCache>
            </c:strRef>
          </c:tx>
          <c:spPr>
            <a:solidFill>
              <a:srgbClr val="0070C0"/>
            </a:solidFill>
            <a:ln>
              <a:noFill/>
            </a:ln>
            <a:effectLst/>
          </c:spPr>
          <c:invertIfNegative val="0"/>
          <c:cat>
            <c:strRef>
              <c:f>Sheet1!$A$2:$A$5</c:f>
              <c:strCache>
                <c:ptCount val="4"/>
                <c:pt idx="0">
                  <c:v>NGAME</c:v>
                </c:pt>
                <c:pt idx="1">
                  <c:v>ANCE</c:v>
                </c:pt>
                <c:pt idx="2">
                  <c:v>MACLR</c:v>
                </c:pt>
                <c:pt idx="3">
                  <c:v>DPR</c:v>
                </c:pt>
              </c:strCache>
            </c:strRef>
          </c:cat>
          <c:val>
            <c:numRef>
              <c:f>Sheet1!$B$2:$B$5</c:f>
              <c:numCache>
                <c:formatCode>General</c:formatCode>
                <c:ptCount val="4"/>
                <c:pt idx="0">
                  <c:v>20.16</c:v>
                </c:pt>
                <c:pt idx="1">
                  <c:v>22.63</c:v>
                </c:pt>
                <c:pt idx="2">
                  <c:v>9.26</c:v>
                </c:pt>
                <c:pt idx="3">
                  <c:v>19.71</c:v>
                </c:pt>
              </c:numCache>
            </c:numRef>
          </c:val>
          <c:extLst>
            <c:ext xmlns:c16="http://schemas.microsoft.com/office/drawing/2014/chart" uri="{C3380CC4-5D6E-409C-BE32-E72D297353CC}">
              <c16:uniqueId val="{00000000-157B-4D62-9F74-39B752325964}"/>
            </c:ext>
          </c:extLst>
        </c:ser>
        <c:ser>
          <c:idx val="1"/>
          <c:order val="1"/>
          <c:tx>
            <c:strRef>
              <c:f>Sheet1!$C$1</c:f>
              <c:strCache>
                <c:ptCount val="1"/>
                <c:pt idx="0">
                  <c:v>Encoder + IRENE</c:v>
                </c:pt>
              </c:strCache>
            </c:strRef>
          </c:tx>
          <c:spPr>
            <a:solidFill>
              <a:schemeClr val="accent2"/>
            </a:solidFill>
            <a:ln>
              <a:noFill/>
            </a:ln>
            <a:effectLst/>
          </c:spPr>
          <c:invertIfNegative val="0"/>
          <c:cat>
            <c:strRef>
              <c:f>Sheet1!$A$2:$A$5</c:f>
              <c:strCache>
                <c:ptCount val="4"/>
                <c:pt idx="0">
                  <c:v>NGAME</c:v>
                </c:pt>
                <c:pt idx="1">
                  <c:v>ANCE</c:v>
                </c:pt>
                <c:pt idx="2">
                  <c:v>MACLR</c:v>
                </c:pt>
                <c:pt idx="3">
                  <c:v>DPR</c:v>
                </c:pt>
              </c:strCache>
            </c:strRef>
          </c:cat>
          <c:val>
            <c:numRef>
              <c:f>Sheet1!$C$2:$C$5</c:f>
              <c:numCache>
                <c:formatCode>General</c:formatCode>
                <c:ptCount val="4"/>
                <c:pt idx="0">
                  <c:v>35.11</c:v>
                </c:pt>
                <c:pt idx="1">
                  <c:v>30.84</c:v>
                </c:pt>
                <c:pt idx="2">
                  <c:v>30.4</c:v>
                </c:pt>
                <c:pt idx="3">
                  <c:v>35.07</c:v>
                </c:pt>
              </c:numCache>
            </c:numRef>
          </c:val>
          <c:extLst>
            <c:ext xmlns:c16="http://schemas.microsoft.com/office/drawing/2014/chart" uri="{C3380CC4-5D6E-409C-BE32-E72D297353CC}">
              <c16:uniqueId val="{00000001-157B-4D62-9F74-39B752325964}"/>
            </c:ext>
          </c:extLst>
        </c:ser>
        <c:dLbls>
          <c:showLegendKey val="0"/>
          <c:showVal val="0"/>
          <c:showCatName val="0"/>
          <c:showSerName val="0"/>
          <c:showPercent val="0"/>
          <c:showBubbleSize val="0"/>
        </c:dLbls>
        <c:gapWidth val="100"/>
        <c:overlap val="-17"/>
        <c:axId val="1251545392"/>
        <c:axId val="1251553072"/>
      </c:barChart>
      <c:catAx>
        <c:axId val="1251545392"/>
        <c:scaling>
          <c:orientation val="minMax"/>
        </c:scaling>
        <c:delete val="1"/>
        <c:axPos val="b"/>
        <c:numFmt formatCode="General" sourceLinked="1"/>
        <c:majorTickMark val="none"/>
        <c:minorTickMark val="none"/>
        <c:tickLblPos val="nextTo"/>
        <c:crossAx val="1251553072"/>
        <c:crosses val="autoZero"/>
        <c:auto val="1"/>
        <c:lblAlgn val="ctr"/>
        <c:lblOffset val="100"/>
        <c:noMultiLvlLbl val="0"/>
      </c:catAx>
      <c:valAx>
        <c:axId val="12515530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515453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476103687708628"/>
          <c:y val="5.8088737586023592E-2"/>
          <c:w val="0.96490521770517224"/>
          <c:h val="0.85833967857884508"/>
        </c:manualLayout>
      </c:layout>
      <c:barChart>
        <c:barDir val="col"/>
        <c:grouping val="clustered"/>
        <c:varyColors val="0"/>
        <c:ser>
          <c:idx val="0"/>
          <c:order val="0"/>
          <c:tx>
            <c:strRef>
              <c:f>Sheet1!$B$1</c:f>
              <c:strCache>
                <c:ptCount val="1"/>
                <c:pt idx="0">
                  <c:v>Encoder</c:v>
                </c:pt>
              </c:strCache>
            </c:strRef>
          </c:tx>
          <c:spPr>
            <a:solidFill>
              <a:srgbClr val="0070C0"/>
            </a:solidFill>
            <a:ln>
              <a:noFill/>
            </a:ln>
            <a:effectLst/>
          </c:spPr>
          <c:invertIfNegative val="0"/>
          <c:cat>
            <c:strRef>
              <c:f>Sheet1!$A$2:$A$5</c:f>
              <c:strCache>
                <c:ptCount val="4"/>
                <c:pt idx="0">
                  <c:v>NGAME</c:v>
                </c:pt>
                <c:pt idx="1">
                  <c:v>ANCE</c:v>
                </c:pt>
                <c:pt idx="2">
                  <c:v>MACLR</c:v>
                </c:pt>
                <c:pt idx="3">
                  <c:v>DPR</c:v>
                </c:pt>
              </c:strCache>
            </c:strRef>
          </c:cat>
          <c:val>
            <c:numRef>
              <c:f>Sheet1!$B$2:$B$5</c:f>
              <c:numCache>
                <c:formatCode>General</c:formatCode>
                <c:ptCount val="4"/>
                <c:pt idx="0">
                  <c:v>66.19</c:v>
                </c:pt>
                <c:pt idx="1">
                  <c:v>68.760000000000005</c:v>
                </c:pt>
                <c:pt idx="2">
                  <c:v>59.44</c:v>
                </c:pt>
                <c:pt idx="3">
                  <c:v>65.19</c:v>
                </c:pt>
              </c:numCache>
            </c:numRef>
          </c:val>
          <c:extLst>
            <c:ext xmlns:c16="http://schemas.microsoft.com/office/drawing/2014/chart" uri="{C3380CC4-5D6E-409C-BE32-E72D297353CC}">
              <c16:uniqueId val="{00000000-A71F-40BC-B46F-2948CA55EF33}"/>
            </c:ext>
          </c:extLst>
        </c:ser>
        <c:ser>
          <c:idx val="1"/>
          <c:order val="1"/>
          <c:tx>
            <c:strRef>
              <c:f>Sheet1!$C$1</c:f>
              <c:strCache>
                <c:ptCount val="1"/>
                <c:pt idx="0">
                  <c:v>Encoder + IRENE</c:v>
                </c:pt>
              </c:strCache>
            </c:strRef>
          </c:tx>
          <c:spPr>
            <a:solidFill>
              <a:schemeClr val="accent2"/>
            </a:solidFill>
            <a:ln>
              <a:noFill/>
            </a:ln>
            <a:effectLst/>
          </c:spPr>
          <c:invertIfNegative val="0"/>
          <c:cat>
            <c:strRef>
              <c:f>Sheet1!$A$2:$A$5</c:f>
              <c:strCache>
                <c:ptCount val="4"/>
                <c:pt idx="0">
                  <c:v>NGAME</c:v>
                </c:pt>
                <c:pt idx="1">
                  <c:v>ANCE</c:v>
                </c:pt>
                <c:pt idx="2">
                  <c:v>MACLR</c:v>
                </c:pt>
                <c:pt idx="3">
                  <c:v>DPR</c:v>
                </c:pt>
              </c:strCache>
            </c:strRef>
          </c:cat>
          <c:val>
            <c:numRef>
              <c:f>Sheet1!$C$2:$C$5</c:f>
              <c:numCache>
                <c:formatCode>General</c:formatCode>
                <c:ptCount val="4"/>
                <c:pt idx="0">
                  <c:v>91.33</c:v>
                </c:pt>
                <c:pt idx="1">
                  <c:v>90.72</c:v>
                </c:pt>
                <c:pt idx="2">
                  <c:v>88.81</c:v>
                </c:pt>
                <c:pt idx="3">
                  <c:v>89.52</c:v>
                </c:pt>
              </c:numCache>
            </c:numRef>
          </c:val>
          <c:extLst>
            <c:ext xmlns:c16="http://schemas.microsoft.com/office/drawing/2014/chart" uri="{C3380CC4-5D6E-409C-BE32-E72D297353CC}">
              <c16:uniqueId val="{00000001-A71F-40BC-B46F-2948CA55EF33}"/>
            </c:ext>
          </c:extLst>
        </c:ser>
        <c:dLbls>
          <c:showLegendKey val="0"/>
          <c:showVal val="0"/>
          <c:showCatName val="0"/>
          <c:showSerName val="0"/>
          <c:showPercent val="0"/>
          <c:showBubbleSize val="0"/>
        </c:dLbls>
        <c:gapWidth val="100"/>
        <c:overlap val="-17"/>
        <c:axId val="1251545392"/>
        <c:axId val="1251553072"/>
      </c:barChart>
      <c:catAx>
        <c:axId val="1251545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1251553072"/>
        <c:crosses val="autoZero"/>
        <c:auto val="1"/>
        <c:lblAlgn val="ctr"/>
        <c:lblOffset val="100"/>
        <c:noMultiLvlLbl val="0"/>
      </c:catAx>
      <c:valAx>
        <c:axId val="12515530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515453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9621311548481042E-2"/>
          <c:y val="5.8088737586023592E-2"/>
          <c:w val="0.96490521770517224"/>
          <c:h val="0.61160950677360393"/>
        </c:manualLayout>
      </c:layout>
      <c:barChart>
        <c:barDir val="col"/>
        <c:grouping val="clustered"/>
        <c:varyColors val="0"/>
        <c:ser>
          <c:idx val="0"/>
          <c:order val="0"/>
          <c:tx>
            <c:strRef>
              <c:f>Sheet1!$B$1</c:f>
              <c:strCache>
                <c:ptCount val="1"/>
                <c:pt idx="0">
                  <c:v>Encoder</c:v>
                </c:pt>
              </c:strCache>
            </c:strRef>
          </c:tx>
          <c:spPr>
            <a:solidFill>
              <a:srgbClr val="002060"/>
            </a:solidFill>
            <a:ln>
              <a:noFill/>
            </a:ln>
            <a:effectLst/>
          </c:spPr>
          <c:invertIfNegative val="0"/>
          <c:cat>
            <c:strRef>
              <c:f>Sheet1!$A$2:$A$5</c:f>
              <c:strCache>
                <c:ptCount val="4"/>
                <c:pt idx="0">
                  <c:v>NGAME-ZeroShot</c:v>
                </c:pt>
                <c:pt idx="1">
                  <c:v>NGAME-OneShot</c:v>
                </c:pt>
                <c:pt idx="2">
                  <c:v>SemSupXC-OneShot</c:v>
                </c:pt>
                <c:pt idx="3">
                  <c:v>IRENE-OneShot</c:v>
                </c:pt>
              </c:strCache>
            </c:strRef>
          </c:cat>
          <c:val>
            <c:numRef>
              <c:f>Sheet1!$B$2:$B$5</c:f>
              <c:numCache>
                <c:formatCode>General</c:formatCode>
                <c:ptCount val="4"/>
                <c:pt idx="0">
                  <c:v>30.42</c:v>
                </c:pt>
                <c:pt idx="1">
                  <c:v>30.55</c:v>
                </c:pt>
                <c:pt idx="2">
                  <c:v>13.96</c:v>
                </c:pt>
                <c:pt idx="3">
                  <c:v>31.92</c:v>
                </c:pt>
              </c:numCache>
            </c:numRef>
          </c:val>
          <c:extLst>
            <c:ext xmlns:c16="http://schemas.microsoft.com/office/drawing/2014/chart" uri="{C3380CC4-5D6E-409C-BE32-E72D297353CC}">
              <c16:uniqueId val="{00000000-3814-074C-A662-557E0510AEFD}"/>
            </c:ext>
          </c:extLst>
        </c:ser>
        <c:dLbls>
          <c:showLegendKey val="0"/>
          <c:showVal val="0"/>
          <c:showCatName val="0"/>
          <c:showSerName val="0"/>
          <c:showPercent val="0"/>
          <c:showBubbleSize val="0"/>
        </c:dLbls>
        <c:gapWidth val="219"/>
        <c:overlap val="-27"/>
        <c:axId val="1251545392"/>
        <c:axId val="1251553072"/>
      </c:barChart>
      <c:catAx>
        <c:axId val="1251545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51553072"/>
        <c:crosses val="autoZero"/>
        <c:auto val="1"/>
        <c:lblAlgn val="ctr"/>
        <c:lblOffset val="100"/>
        <c:noMultiLvlLbl val="0"/>
      </c:catAx>
      <c:valAx>
        <c:axId val="1251553072"/>
        <c:scaling>
          <c:orientation val="minMax"/>
          <c:min val="1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515453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EC6148-17C9-4182-82C0-950DE0C966C4}" type="datetimeFigureOut">
              <a:rPr lang="en-IN" smtClean="0"/>
              <a:t>10-11-2024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813775-33D2-4CB0-BF03-22F7473603CF}" type="slidenum">
              <a:rPr lang="en-IN" smtClean="0"/>
              <a:t>‹#›</a:t>
            </a:fld>
            <a:endParaRPr lang="en-IN"/>
          </a:p>
        </p:txBody>
      </p:sp>
    </p:spTree>
    <p:extLst>
      <p:ext uri="{BB962C8B-B14F-4D97-AF65-F5344CB8AC3E}">
        <p14:creationId xmlns:p14="http://schemas.microsoft.com/office/powerpoint/2010/main" val="1075186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Hi Everyone. I am Sachin Yadav from Microsoft Research Lab – India.</a:t>
            </a:r>
          </a:p>
          <a:p>
            <a:pPr marL="0" lvl="0" indent="0" algn="l" rtl="0">
              <a:spcBef>
                <a:spcPts val="0"/>
              </a:spcBef>
              <a:spcAft>
                <a:spcPts val="0"/>
              </a:spcAft>
              <a:buNone/>
            </a:pPr>
            <a:r>
              <a:rPr lang="en-US"/>
              <a:t>And I will be talking about our work “Extreme Meta-Classification for Large-Scale Zero-Shot Retrieval” where our goal is to develop solutions to generate accurate representations of novel (zero-shot) items without significant computational overhead in large-scale setting.</a:t>
            </a: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each choice of the Classifier Selector and Meta-Classifier generator leads to a different algorithm based on the application requirements.</a:t>
            </a:r>
          </a:p>
          <a:p>
            <a:endParaRPr lang="en-US"/>
          </a:p>
          <a:p>
            <a:r>
              <a:rPr lang="en-US"/>
              <a:t>So we went ahead and carefully designed an algorithm as per our requirement, keeping accuracy and efficiency in large-scale retrieval with its strict latency constraints as the criteria.</a:t>
            </a:r>
          </a:p>
          <a:p>
            <a:endParaRPr lang="en-US"/>
          </a:p>
          <a:p>
            <a:r>
              <a:rPr lang="en-US"/>
              <a:t>As Classifier Selector, we choose a simple Nearest Neighbor Search on top of item encoder representations. Already a ton of efficient methods such as </a:t>
            </a:r>
            <a:r>
              <a:rPr lang="en-US" err="1"/>
              <a:t>DiskANN</a:t>
            </a:r>
            <a:r>
              <a:rPr lang="en-US"/>
              <a:t> that have been designed for approx. near neighbor search.</a:t>
            </a:r>
          </a:p>
          <a:p>
            <a:endParaRPr lang="en-US"/>
          </a:p>
          <a:p>
            <a:r>
              <a:rPr lang="en-US"/>
              <a:t>For Meta-Classifier Generator, we train a single-layer transformer-based encoder module. Training such a model is feasible because the observed items act as training samples for this model. </a:t>
            </a:r>
          </a:p>
          <a:p>
            <a:endParaRPr lang="en-US"/>
          </a:p>
          <a:p>
            <a:r>
              <a:rPr lang="en-IN"/>
              <a:t>The key aspect of our algorithm is its scalability aspect, we test its scalability to the size of Microsoft Bing where it serves millions of user queries each day.</a:t>
            </a:r>
          </a:p>
        </p:txBody>
      </p:sp>
      <p:sp>
        <p:nvSpPr>
          <p:cNvPr id="4" name="Slide Number Placeholder 3"/>
          <p:cNvSpPr>
            <a:spLocks noGrp="1"/>
          </p:cNvSpPr>
          <p:nvPr>
            <p:ph type="sldNum" sz="quarter" idx="5"/>
          </p:nvPr>
        </p:nvSpPr>
        <p:spPr/>
        <p:txBody>
          <a:bodyPr/>
          <a:lstStyle/>
          <a:p>
            <a:fld id="{D8813775-33D2-4CB0-BF03-22F7473603CF}" type="slidenum">
              <a:rPr lang="en-IN" smtClean="0"/>
              <a:t>10</a:t>
            </a:fld>
            <a:endParaRPr lang="en-IN"/>
          </a:p>
        </p:txBody>
      </p:sp>
    </p:spTree>
    <p:extLst>
      <p:ext uri="{BB962C8B-B14F-4D97-AF65-F5344CB8AC3E}">
        <p14:creationId xmlns:p14="http://schemas.microsoft.com/office/powerpoint/2010/main" val="3224595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 theoretical analysis of such an algorithm, we have answer to few of questions.</a:t>
            </a:r>
          </a:p>
          <a:p>
            <a:endParaRPr lang="en-US"/>
          </a:p>
          <a:p>
            <a:r>
              <a:rPr lang="en-US"/>
              <a:t>First, given a novel items, how many observed item classifiers should I combine.</a:t>
            </a:r>
          </a:p>
          <a:p>
            <a:r>
              <a:rPr lang="en-US"/>
              <a:t>For better generalization, choose K, the number of observed items to be small, around 3.</a:t>
            </a:r>
          </a:p>
          <a:p>
            <a:endParaRPr lang="en-US"/>
          </a:p>
          <a:p>
            <a:r>
              <a:rPr lang="en-US"/>
              <a:t>For all remaining questions, on how to train and whether to train meta-classifier and classifiers jointly or not. Do check our full paper.</a:t>
            </a:r>
            <a:endParaRPr lang="en-IN"/>
          </a:p>
        </p:txBody>
      </p:sp>
      <p:sp>
        <p:nvSpPr>
          <p:cNvPr id="4" name="Slide Number Placeholder 3"/>
          <p:cNvSpPr>
            <a:spLocks noGrp="1"/>
          </p:cNvSpPr>
          <p:nvPr>
            <p:ph type="sldNum" sz="quarter" idx="5"/>
          </p:nvPr>
        </p:nvSpPr>
        <p:spPr/>
        <p:txBody>
          <a:bodyPr/>
          <a:lstStyle/>
          <a:p>
            <a:fld id="{D8813775-33D2-4CB0-BF03-22F7473603CF}" type="slidenum">
              <a:rPr lang="en-IN" smtClean="0"/>
              <a:t>11</a:t>
            </a:fld>
            <a:endParaRPr lang="en-IN"/>
          </a:p>
        </p:txBody>
      </p:sp>
    </p:spTree>
    <p:extLst>
      <p:ext uri="{BB962C8B-B14F-4D97-AF65-F5344CB8AC3E}">
        <p14:creationId xmlns:p14="http://schemas.microsoft.com/office/powerpoint/2010/main" val="20090164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Coming to Results.</a:t>
            </a:r>
          </a:p>
          <a:p>
            <a:endParaRPr lang="en-US"/>
          </a:p>
          <a:p>
            <a:r>
              <a:rPr lang="en-US"/>
              <a:t>On benchmark datasets, we see significant gains for zero-shot performance and generalized zero-shot performance.</a:t>
            </a:r>
          </a:p>
          <a:p>
            <a:r>
              <a:rPr lang="en-US"/>
              <a:t>Zero-shot evaluation is the setting, where only the novel items are in the index for predictions and generalized when both observed and novel items are in the index. </a:t>
            </a:r>
          </a:p>
          <a:p>
            <a:endParaRPr lang="en-US"/>
          </a:p>
          <a:p>
            <a:r>
              <a:rPr lang="en-IN"/>
              <a:t>This ticks our first two desired traits, that we want to improve accuracy of novel items but not as a </a:t>
            </a:r>
            <a:r>
              <a:rPr lang="en-IN" err="1"/>
              <a:t>tradeoff</a:t>
            </a:r>
            <a:r>
              <a:rPr lang="en-IN"/>
              <a:t> for accuracy of observed item. We want significant performance gains on both zero-shot and generalized setting.</a:t>
            </a:r>
          </a:p>
          <a:p>
            <a:endParaRPr lang="en-IN"/>
          </a:p>
          <a:p>
            <a:r>
              <a:rPr lang="en-IN"/>
              <a:t>Also, as shown in the charts, IRENE algorithm can be applied with different base Siamese encoders and shows significant improvement in all cases, showing the adaptability of such algorithm.</a:t>
            </a:r>
            <a:endParaRPr lang="en-US"/>
          </a:p>
        </p:txBody>
      </p:sp>
      <p:sp>
        <p:nvSpPr>
          <p:cNvPr id="4" name="Slide Number Placeholder 3"/>
          <p:cNvSpPr>
            <a:spLocks noGrp="1"/>
          </p:cNvSpPr>
          <p:nvPr>
            <p:ph type="sldNum" sz="quarter" idx="5"/>
          </p:nvPr>
        </p:nvSpPr>
        <p:spPr/>
        <p:txBody>
          <a:bodyPr/>
          <a:lstStyle/>
          <a:p>
            <a:fld id="{D8813775-33D2-4CB0-BF03-22F7473603CF}" type="slidenum">
              <a:rPr lang="en-IN" smtClean="0"/>
              <a:t>12</a:t>
            </a:fld>
            <a:endParaRPr lang="en-IN"/>
          </a:p>
        </p:txBody>
      </p:sp>
    </p:spTree>
    <p:extLst>
      <p:ext uri="{BB962C8B-B14F-4D97-AF65-F5344CB8AC3E}">
        <p14:creationId xmlns:p14="http://schemas.microsoft.com/office/powerpoint/2010/main" val="178847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only on zero-shot setting and generalized zero-shot setting, IRENE is also adaptable to one-shot or few-shot scenario.</a:t>
            </a:r>
          </a:p>
          <a:p>
            <a:endParaRPr lang="en-US"/>
          </a:p>
          <a:p>
            <a:r>
              <a:rPr lang="en-US"/>
              <a:t>Understand this setting as this, a novel items arrives in our system, that’s a zero-shot item, but after a time, we log user interactions in form of clicks on these items, these items are termed as one-shot or few-shot.</a:t>
            </a:r>
          </a:p>
          <a:p>
            <a:r>
              <a:rPr lang="en-US"/>
              <a:t>Can we utilize these registered clicks (the one or few datapoint) without again training the model.</a:t>
            </a:r>
          </a:p>
          <a:p>
            <a:endParaRPr lang="en-US"/>
          </a:p>
          <a:p>
            <a:r>
              <a:rPr lang="en-US"/>
              <a:t>The answer is Yes.</a:t>
            </a:r>
          </a:p>
          <a:p>
            <a:r>
              <a:rPr lang="en-US"/>
              <a:t>We do compare IRENE-one-shot with different baselines.</a:t>
            </a:r>
          </a:p>
          <a:p>
            <a:r>
              <a:rPr lang="en-US"/>
              <a:t>There’s also a baseline, NGAME-</a:t>
            </a:r>
            <a:r>
              <a:rPr lang="en-US" err="1"/>
              <a:t>OneShot</a:t>
            </a:r>
            <a:r>
              <a:rPr lang="en-US"/>
              <a:t> where the model is full re-trained. </a:t>
            </a:r>
          </a:p>
          <a:p>
            <a:endParaRPr lang="en-IN"/>
          </a:p>
        </p:txBody>
      </p:sp>
      <p:sp>
        <p:nvSpPr>
          <p:cNvPr id="4" name="Slide Number Placeholder 3"/>
          <p:cNvSpPr>
            <a:spLocks noGrp="1"/>
          </p:cNvSpPr>
          <p:nvPr>
            <p:ph type="sldNum" sz="quarter" idx="5"/>
          </p:nvPr>
        </p:nvSpPr>
        <p:spPr/>
        <p:txBody>
          <a:bodyPr/>
          <a:lstStyle/>
          <a:p>
            <a:fld id="{D8813775-33D2-4CB0-BF03-22F7473603CF}" type="slidenum">
              <a:rPr lang="en-IN" smtClean="0"/>
              <a:t>13</a:t>
            </a:fld>
            <a:endParaRPr lang="en-IN"/>
          </a:p>
        </p:txBody>
      </p:sp>
    </p:spTree>
    <p:extLst>
      <p:ext uri="{BB962C8B-B14F-4D97-AF65-F5344CB8AC3E}">
        <p14:creationId xmlns:p14="http://schemas.microsoft.com/office/powerpoint/2010/main" val="12302541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67AC6D-C22A-55CF-BBEC-7B7F769750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106DBE-DB97-1003-DC0E-1FEB4BD4A4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92F7EE-3C4C-96DC-6B3E-B05806FB9776}"/>
              </a:ext>
            </a:extLst>
          </p:cNvPr>
          <p:cNvSpPr>
            <a:spLocks noGrp="1"/>
          </p:cNvSpPr>
          <p:nvPr>
            <p:ph type="body" idx="1"/>
          </p:nvPr>
        </p:nvSpPr>
        <p:spPr/>
        <p:txBody>
          <a:bodyPr/>
          <a:lstStyle/>
          <a:p>
            <a:endParaRPr lang="en-IN"/>
          </a:p>
        </p:txBody>
      </p:sp>
      <p:sp>
        <p:nvSpPr>
          <p:cNvPr id="4" name="Slide Number Placeholder 3">
            <a:extLst>
              <a:ext uri="{FF2B5EF4-FFF2-40B4-BE49-F238E27FC236}">
                <a16:creationId xmlns:a16="http://schemas.microsoft.com/office/drawing/2014/main" id="{F6F3E3B5-4896-B0DD-282D-B961EBE21A75}"/>
              </a:ext>
            </a:extLst>
          </p:cNvPr>
          <p:cNvSpPr>
            <a:spLocks noGrp="1"/>
          </p:cNvSpPr>
          <p:nvPr>
            <p:ph type="sldNum" sz="quarter" idx="5"/>
          </p:nvPr>
        </p:nvSpPr>
        <p:spPr/>
        <p:txBody>
          <a:bodyPr/>
          <a:lstStyle/>
          <a:p>
            <a:fld id="{D8813775-33D2-4CB0-BF03-22F7473603CF}" type="slidenum">
              <a:rPr lang="en-IN" smtClean="0"/>
              <a:t>14</a:t>
            </a:fld>
            <a:endParaRPr lang="en-IN"/>
          </a:p>
        </p:txBody>
      </p:sp>
    </p:spTree>
    <p:extLst>
      <p:ext uri="{BB962C8B-B14F-4D97-AF65-F5344CB8AC3E}">
        <p14:creationId xmlns:p14="http://schemas.microsoft.com/office/powerpoint/2010/main" val="16523387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test the scalability of the IRENE algorithm, we deploy it on Microsoft Bing Search where it was used to match the user queries to the advertisement keywords.</a:t>
            </a:r>
          </a:p>
          <a:p>
            <a:endParaRPr lang="en-US"/>
          </a:p>
          <a:p>
            <a:r>
              <a:rPr lang="en-US"/>
              <a:t>Not only IRENE scaled efficiently to such a massive scale, it also shows gains in online metrics which is significant by a 4.2% boost in the click-through-rate.</a:t>
            </a:r>
          </a:p>
          <a:p>
            <a:r>
              <a:rPr lang="en-US"/>
              <a:t>On expert evaluation – human annotation and language models, IRENE predictions were found to be 9% higher quality than the baseline.</a:t>
            </a:r>
          </a:p>
          <a:p>
            <a:r>
              <a:rPr lang="en-US"/>
              <a:t>And with this, it encodes a given novel item within 1 millisecond with no overhead in search retrieval time.</a:t>
            </a:r>
          </a:p>
          <a:p>
            <a:endParaRPr lang="en-US"/>
          </a:p>
          <a:p>
            <a:r>
              <a:rPr lang="en-US"/>
              <a:t>In conclusion, IRENE ticks all the four criteria. It shows superior online performance, and is efficient to such scale.</a:t>
            </a:r>
          </a:p>
        </p:txBody>
      </p:sp>
      <p:sp>
        <p:nvSpPr>
          <p:cNvPr id="4" name="Slide Number Placeholder 3"/>
          <p:cNvSpPr>
            <a:spLocks noGrp="1"/>
          </p:cNvSpPr>
          <p:nvPr>
            <p:ph type="sldNum" sz="quarter" idx="5"/>
          </p:nvPr>
        </p:nvSpPr>
        <p:spPr/>
        <p:txBody>
          <a:bodyPr/>
          <a:lstStyle/>
          <a:p>
            <a:fld id="{D8813775-33D2-4CB0-BF03-22F7473603CF}" type="slidenum">
              <a:rPr lang="en-IN" smtClean="0"/>
              <a:t>15</a:t>
            </a:fld>
            <a:endParaRPr lang="en-IN"/>
          </a:p>
        </p:txBody>
      </p:sp>
    </p:spTree>
    <p:extLst>
      <p:ext uri="{BB962C8B-B14F-4D97-AF65-F5344CB8AC3E}">
        <p14:creationId xmlns:p14="http://schemas.microsoft.com/office/powerpoint/2010/main" val="35984403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conclusions.</a:t>
            </a:r>
          </a:p>
          <a:p>
            <a:endParaRPr lang="en-US"/>
          </a:p>
          <a:p>
            <a:r>
              <a:rPr lang="en-US"/>
              <a:t>We discussed the our ongoing research in handling zero-shot items in large-scale retrieval and the current requirements in any solution we develop.</a:t>
            </a:r>
          </a:p>
          <a:p>
            <a:r>
              <a:rPr lang="en-US"/>
              <a:t>Understanding this, we propose a generic framework EMMETT for learning accurate meta-classifiers with different design choices demonstrating accuracy vs efficiency trade-offs.</a:t>
            </a:r>
          </a:p>
          <a:p>
            <a:r>
              <a:rPr lang="en-US"/>
              <a:t>We propose IRENE, a practically deployable algorithm to boost zero-shot performance of any Siamese Encoder.</a:t>
            </a:r>
          </a:p>
          <a:p>
            <a:endParaRPr lang="en-US"/>
          </a:p>
          <a:p>
            <a:r>
              <a:rPr lang="en-US"/>
              <a:t>IRENE shows significant gains on benchmarks and improves the click-through-rate by 4.2% in online real-world deployments.</a:t>
            </a:r>
            <a:endParaRPr lang="en-IN"/>
          </a:p>
        </p:txBody>
      </p:sp>
      <p:sp>
        <p:nvSpPr>
          <p:cNvPr id="4" name="Slide Number Placeholder 3"/>
          <p:cNvSpPr>
            <a:spLocks noGrp="1"/>
          </p:cNvSpPr>
          <p:nvPr>
            <p:ph type="sldNum" sz="quarter" idx="5"/>
          </p:nvPr>
        </p:nvSpPr>
        <p:spPr/>
        <p:txBody>
          <a:bodyPr/>
          <a:lstStyle/>
          <a:p>
            <a:fld id="{D8813775-33D2-4CB0-BF03-22F7473603CF}" type="slidenum">
              <a:rPr lang="en-IN" smtClean="0"/>
              <a:t>16</a:t>
            </a:fld>
            <a:endParaRPr lang="en-IN"/>
          </a:p>
        </p:txBody>
      </p:sp>
    </p:spTree>
    <p:extLst>
      <p:ext uri="{BB962C8B-B14F-4D97-AF65-F5344CB8AC3E}">
        <p14:creationId xmlns:p14="http://schemas.microsoft.com/office/powerpoint/2010/main" val="244186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Due to the time constraint, we could not cover a number of interesting observations and results in this presentation. </a:t>
            </a:r>
          </a:p>
          <a:p>
            <a:pPr marL="0" lvl="0" indent="0" algn="l" rtl="0">
              <a:spcBef>
                <a:spcPts val="0"/>
              </a:spcBef>
              <a:spcAft>
                <a:spcPts val="0"/>
              </a:spcAft>
              <a:buNone/>
            </a:pPr>
            <a:r>
              <a:rPr lang="en-US"/>
              <a:t>For a more in-depth discussion and our findings, please do check out our full paper.</a:t>
            </a:r>
          </a:p>
          <a:p>
            <a:pPr marL="0" lvl="0" indent="0" algn="l" rtl="0">
              <a:spcBef>
                <a:spcPts val="0"/>
              </a:spcBef>
              <a:spcAft>
                <a:spcPts val="0"/>
              </a:spcAft>
              <a:buNone/>
            </a:pPr>
            <a:endParaRPr lang="en-US"/>
          </a:p>
          <a:p>
            <a:pPr marL="0" lvl="0" indent="0" algn="l" rtl="0">
              <a:spcBef>
                <a:spcPts val="0"/>
              </a:spcBef>
              <a:spcAft>
                <a:spcPts val="0"/>
              </a:spcAft>
              <a:buNone/>
            </a:pPr>
            <a:r>
              <a:rPr lang="en-US"/>
              <a:t>Thank you.</a:t>
            </a: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9450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Starting with the setting of this work. In Large-Scale Retrieval, given a user query, the task is to retrieve the set of most relevant items from a pool of hundreds of millions of items.</a:t>
            </a:r>
          </a:p>
          <a:p>
            <a:r>
              <a:rPr lang="en-US"/>
              <a:t>To optimize user satisfaction, the retrieved items should be highly relevant to the query and delivered in real-time, typically within milliseconds.</a:t>
            </a:r>
          </a:p>
          <a:p>
            <a:endParaRPr lang="en-US"/>
          </a:p>
          <a:p>
            <a:r>
              <a:rPr lang="en-US"/>
              <a:t>There are multiple applications to this setting such as matching queries to advertisement keywords on Microsoft Bing, Tagging Wikipedia articles with suitable tags. But for this presentation, I will be using the running example of item recommendation on Amazon.</a:t>
            </a:r>
          </a:p>
        </p:txBody>
      </p:sp>
      <p:sp>
        <p:nvSpPr>
          <p:cNvPr id="4" name="Slide Number Placeholder 3"/>
          <p:cNvSpPr>
            <a:spLocks noGrp="1"/>
          </p:cNvSpPr>
          <p:nvPr>
            <p:ph type="sldNum" sz="quarter" idx="5"/>
          </p:nvPr>
        </p:nvSpPr>
        <p:spPr/>
        <p:txBody>
          <a:bodyPr/>
          <a:lstStyle/>
          <a:p>
            <a:fld id="{D8813775-33D2-4CB0-BF03-22F7473603CF}" type="slidenum">
              <a:rPr lang="en-IN" smtClean="0"/>
              <a:t>2</a:t>
            </a:fld>
            <a:endParaRPr lang="en-IN"/>
          </a:p>
        </p:txBody>
      </p:sp>
    </p:spTree>
    <p:extLst>
      <p:ext uri="{BB962C8B-B14F-4D97-AF65-F5344CB8AC3E}">
        <p14:creationId xmlns:p14="http://schemas.microsoft.com/office/powerpoint/2010/main" val="1738006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 Amazon, the example is simple, a user is looking for “latest wireless Bluetooth earbuds” and a list of recommendations from the website are shown here.</a:t>
            </a:r>
          </a:p>
          <a:p>
            <a:endParaRPr lang="en-US"/>
          </a:p>
          <a:p>
            <a:r>
              <a:rPr lang="en-US"/>
              <a:t>Now this example highlights two points, first on an e-commerce platform, new items in vast quantities keep on arriving at a rapid pace.</a:t>
            </a:r>
          </a:p>
          <a:p>
            <a:r>
              <a:rPr lang="en-US"/>
              <a:t>Second, understanding the intent of the user, these new items are crucial for user satisfaction.</a:t>
            </a:r>
          </a:p>
          <a:p>
            <a:r>
              <a:rPr lang="en-US"/>
              <a:t>These two aspects show why handling zero-shot items is such an important problem in large-scale retrieval.</a:t>
            </a:r>
          </a:p>
        </p:txBody>
      </p:sp>
      <p:sp>
        <p:nvSpPr>
          <p:cNvPr id="4" name="Slide Number Placeholder 3"/>
          <p:cNvSpPr>
            <a:spLocks noGrp="1"/>
          </p:cNvSpPr>
          <p:nvPr>
            <p:ph type="sldNum" sz="quarter" idx="5"/>
          </p:nvPr>
        </p:nvSpPr>
        <p:spPr/>
        <p:txBody>
          <a:bodyPr/>
          <a:lstStyle/>
          <a:p>
            <a:fld id="{D8813775-33D2-4CB0-BF03-22F7473603CF}" type="slidenum">
              <a:rPr lang="en-IN" smtClean="0"/>
              <a:t>3</a:t>
            </a:fld>
            <a:endParaRPr lang="en-IN"/>
          </a:p>
        </p:txBody>
      </p:sp>
    </p:spTree>
    <p:extLst>
      <p:ext uri="{BB962C8B-B14F-4D97-AF65-F5344CB8AC3E}">
        <p14:creationId xmlns:p14="http://schemas.microsoft.com/office/powerpoint/2010/main" val="2214213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our goal is to develop efficient and accurate solutions for handling zero-shot items in large-scale retrieval settings.</a:t>
            </a:r>
          </a:p>
          <a:p>
            <a:endParaRPr lang="en-US"/>
          </a:p>
          <a:p>
            <a:r>
              <a:rPr lang="en-US"/>
              <a:t>But first we must establish, what are the features that we want in any solution that we develop.</a:t>
            </a:r>
          </a:p>
          <a:p>
            <a:r>
              <a:rPr lang="en-US"/>
              <a:t>First, is the high-quality of the predictions. Not only for retrieving from the index of novel items, but good accuracy for index of combined novel and observed items, we call this setting as generalized zero-shot setting. We don’t want a solution which presents a tradeoff in accuracy of novel and observed items.</a:t>
            </a:r>
          </a:p>
          <a:p>
            <a:endParaRPr lang="en-US"/>
          </a:p>
          <a:p>
            <a:r>
              <a:rPr lang="en-US"/>
              <a:t>Second the retrieval time is a major factor. We want to avoid a significant overhead in retrieval time, that is the time taken to generate predictions for a given query.</a:t>
            </a:r>
          </a:p>
          <a:p>
            <a:endParaRPr lang="en-US"/>
          </a:p>
          <a:p>
            <a:r>
              <a:rPr lang="en-US"/>
              <a:t>Third, the representation time. The time required to incorporate a new item into the index of items.</a:t>
            </a:r>
          </a:p>
        </p:txBody>
      </p:sp>
      <p:sp>
        <p:nvSpPr>
          <p:cNvPr id="4" name="Slide Number Placeholder 3"/>
          <p:cNvSpPr>
            <a:spLocks noGrp="1"/>
          </p:cNvSpPr>
          <p:nvPr>
            <p:ph type="sldNum" sz="quarter" idx="5"/>
          </p:nvPr>
        </p:nvSpPr>
        <p:spPr/>
        <p:txBody>
          <a:bodyPr/>
          <a:lstStyle/>
          <a:p>
            <a:fld id="{D8813775-33D2-4CB0-BF03-22F7473603CF}" type="slidenum">
              <a:rPr lang="en-IN" smtClean="0"/>
              <a:t>4</a:t>
            </a:fld>
            <a:endParaRPr lang="en-IN"/>
          </a:p>
        </p:txBody>
      </p:sp>
    </p:spTree>
    <p:extLst>
      <p:ext uri="{BB962C8B-B14F-4D97-AF65-F5344CB8AC3E}">
        <p14:creationId xmlns:p14="http://schemas.microsoft.com/office/powerpoint/2010/main" val="1037119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we measure previous approaches as per our desired features.</a:t>
            </a:r>
          </a:p>
          <a:p>
            <a:r>
              <a:rPr lang="en-US"/>
              <a:t>Widely used techniques include Dense Retrieval, where the query and items are represented as embeddings in a shared low-dimensional space such that items relevant to a query are positioned closer to it than the irrelevant ones.</a:t>
            </a:r>
          </a:p>
          <a:p>
            <a:endParaRPr lang="en-US"/>
          </a:p>
          <a:p>
            <a:r>
              <a:rPr lang="en-US"/>
              <a:t>Typical dense retrievers are based on Siamese Encoder architecture which uses a common neural encoder for both query and item representation. For efficiency, a small encoder is often utilized. However, a small encoder lacks the capacity to model the complexity inherent in retrieval tasks. For instance, product descriptions often contain named entities (brands), model numbers, and ambiguous phrases (example “Sony 1000XM4” which is a headphones brand). The small encoders don’t have the capacity to model this world knowledge.</a:t>
            </a:r>
          </a:p>
          <a:p>
            <a:endParaRPr lang="en-US"/>
          </a:p>
          <a:p>
            <a:r>
              <a:rPr lang="en-US"/>
              <a:t>A promising alternative is, Extreme Classification methods. Leading extreme classification approaches augment Siamese encoder with a linear classification layer, which significantly increase the model capacity. Every observed item is trained with its own extra-capacity classifier which absorbs world knowledge for that particular item when trained with historical logs.</a:t>
            </a:r>
          </a:p>
          <a:p>
            <a:r>
              <a:rPr lang="en-US"/>
              <a:t>When enough query-item pairs are available, these per-item classifiers provide a more precise representation. </a:t>
            </a:r>
          </a:p>
          <a:p>
            <a:r>
              <a:rPr lang="en-US"/>
              <a:t>However, zero-shot items, since no training data is available, no classifiers can be trained for a more precise representation.</a:t>
            </a:r>
          </a:p>
          <a:p>
            <a:endParaRPr lang="en-US"/>
          </a:p>
          <a:p>
            <a:r>
              <a:rPr lang="en-US"/>
              <a:t>We are looking for a solution which shines in all these four aspects.</a:t>
            </a:r>
          </a:p>
        </p:txBody>
      </p:sp>
      <p:sp>
        <p:nvSpPr>
          <p:cNvPr id="4" name="Slide Number Placeholder 3"/>
          <p:cNvSpPr>
            <a:spLocks noGrp="1"/>
          </p:cNvSpPr>
          <p:nvPr>
            <p:ph type="sldNum" sz="quarter" idx="5"/>
          </p:nvPr>
        </p:nvSpPr>
        <p:spPr/>
        <p:txBody>
          <a:bodyPr/>
          <a:lstStyle/>
          <a:p>
            <a:fld id="{D8813775-33D2-4CB0-BF03-22F7473603CF}" type="slidenum">
              <a:rPr lang="en-IN" smtClean="0"/>
              <a:t>5</a:t>
            </a:fld>
            <a:endParaRPr lang="en-IN"/>
          </a:p>
        </p:txBody>
      </p:sp>
    </p:spTree>
    <p:extLst>
      <p:ext uri="{BB962C8B-B14F-4D97-AF65-F5344CB8AC3E}">
        <p14:creationId xmlns:p14="http://schemas.microsoft.com/office/powerpoint/2010/main" val="37273591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Addressing the limitations of previous methods, we present “EMMETT: Extreme Meta-Classification” Framework.</a:t>
            </a:r>
          </a:p>
          <a:p>
            <a:r>
              <a:rPr lang="en-IN"/>
              <a:t>EMMETT as a framework extends the conventional extreme classification to zero-shot scenarios. </a:t>
            </a:r>
          </a:p>
          <a:p>
            <a:endParaRPr lang="en-IN"/>
          </a:p>
          <a:p>
            <a:r>
              <a:rPr lang="en-IN"/>
              <a:t>There are two key insights that underpin EMMETT:</a:t>
            </a:r>
          </a:p>
          <a:p>
            <a:pPr marL="228600" indent="-228600">
              <a:buAutoNum type="arabicPeriod"/>
            </a:pPr>
            <a:r>
              <a:rPr lang="en-IN"/>
              <a:t>First, In a large-scale setting with millions of items, and a classifier per-item, these millions of classifiers are likely to contain most of the world-knowledge required for a novel item in distilled form. These observed items contain useful information for a novel item, so first we need a method, given a new item, find classifiers which contain information useful for this item.</a:t>
            </a:r>
          </a:p>
          <a:p>
            <a:pPr marL="0" indent="0">
              <a:buNone/>
            </a:pPr>
            <a:endParaRPr lang="en-IN"/>
          </a:p>
          <a:p>
            <a:pPr marL="0" indent="0">
              <a:buNone/>
            </a:pPr>
            <a:r>
              <a:rPr lang="en-IN"/>
              <a:t>Using this, we design EMMETT as a pipeline of two modules,</a:t>
            </a:r>
          </a:p>
          <a:p>
            <a:pPr marL="0" indent="0">
              <a:buNone/>
            </a:pPr>
            <a:r>
              <a:rPr lang="en-IN"/>
              <a:t>A Classifier Selector that takes a novel item and shortlists the observed item classifiers most informative for it.</a:t>
            </a:r>
          </a:p>
          <a:p>
            <a:pPr marL="0" indent="0">
              <a:buNone/>
            </a:pPr>
            <a:r>
              <a:rPr lang="en-IN"/>
              <a:t>Then using these shortlisted observed item classifiers and novel item’s information in form of raw text or any other auxiliary information, another module, Meta-Classifier Generator synthesizes its meta-classifiers</a:t>
            </a:r>
          </a:p>
          <a:p>
            <a:pPr marL="0" indent="0">
              <a:buNone/>
            </a:pPr>
            <a:endParaRPr lang="en-IN"/>
          </a:p>
          <a:p>
            <a:pPr marL="0" indent="0">
              <a:buNone/>
            </a:pPr>
            <a:r>
              <a:rPr lang="en-IN"/>
              <a:t>To train this meta-classifier generator and classifier-selector, our second intuition comes into picture, which is feasible in large-scale retrieval. The hundreds of millions of observed items in training data act as samples to optimally train the EMMETT modules.</a:t>
            </a:r>
          </a:p>
          <a:p>
            <a:pPr marL="0" indent="0">
              <a:buNone/>
            </a:pPr>
            <a:endParaRPr lang="en-IN"/>
          </a:p>
          <a:p>
            <a:pPr marL="0" indent="0">
              <a:buNone/>
            </a:pPr>
            <a:r>
              <a:rPr lang="en-IN"/>
              <a:t>The figure presents the architectural overview of EMMETT. EMMETT is a generic framework where different choices of the two modules yields different algorithms with varying accuracy and efficiency trade-offs, which also provides opportunities for future research.</a:t>
            </a:r>
          </a:p>
        </p:txBody>
      </p:sp>
      <p:sp>
        <p:nvSpPr>
          <p:cNvPr id="4" name="Slide Number Placeholder 3"/>
          <p:cNvSpPr>
            <a:spLocks noGrp="1"/>
          </p:cNvSpPr>
          <p:nvPr>
            <p:ph type="sldNum" sz="quarter" idx="5"/>
          </p:nvPr>
        </p:nvSpPr>
        <p:spPr/>
        <p:txBody>
          <a:bodyPr/>
          <a:lstStyle/>
          <a:p>
            <a:fld id="{D8813775-33D2-4CB0-BF03-22F7473603CF}" type="slidenum">
              <a:rPr lang="en-IN" smtClean="0"/>
              <a:t>6</a:t>
            </a:fld>
            <a:endParaRPr lang="en-IN"/>
          </a:p>
        </p:txBody>
      </p:sp>
    </p:spTree>
    <p:extLst>
      <p:ext uri="{BB962C8B-B14F-4D97-AF65-F5344CB8AC3E}">
        <p14:creationId xmlns:p14="http://schemas.microsoft.com/office/powerpoint/2010/main" val="1514250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E73622-BD56-E94F-B3B7-45F26E1265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F098E9-EFEE-5582-4C59-C94DF26EF3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5509B4-5B5E-D3C8-813F-C0D49FA2EFB3}"/>
              </a:ext>
            </a:extLst>
          </p:cNvPr>
          <p:cNvSpPr>
            <a:spLocks noGrp="1"/>
          </p:cNvSpPr>
          <p:nvPr>
            <p:ph type="body" idx="1"/>
          </p:nvPr>
        </p:nvSpPr>
        <p:spPr/>
        <p:txBody>
          <a:bodyPr/>
          <a:lstStyle/>
          <a:p>
            <a:r>
              <a:rPr lang="en-US"/>
              <a:t>So continuing with our running example where a user is looking for “latest wireless Bluetooth earbuds”.</a:t>
            </a:r>
          </a:p>
          <a:p>
            <a:endParaRPr lang="en-US"/>
          </a:p>
          <a:p>
            <a:r>
              <a:rPr lang="en-US"/>
              <a:t>In this e-commerce platform, A new item, a newer model of Apple </a:t>
            </a:r>
            <a:r>
              <a:rPr lang="en-US" err="1"/>
              <a:t>Airpods</a:t>
            </a:r>
            <a:r>
              <a:rPr lang="en-US"/>
              <a:t> “Apple </a:t>
            </a:r>
            <a:r>
              <a:rPr lang="en-US" err="1"/>
              <a:t>Airpods</a:t>
            </a:r>
            <a:r>
              <a:rPr lang="en-US"/>
              <a:t> (3</a:t>
            </a:r>
            <a:r>
              <a:rPr lang="en-US" baseline="30000"/>
              <a:t>rd</a:t>
            </a:r>
            <a:r>
              <a:rPr lang="en-US"/>
              <a:t> gen)” has arrived in the market.</a:t>
            </a:r>
          </a:p>
          <a:p>
            <a:endParaRPr lang="en-US"/>
          </a:p>
          <a:p>
            <a:r>
              <a:rPr lang="en-US"/>
              <a:t>So the EMMETT pipeline starts.</a:t>
            </a:r>
          </a:p>
          <a:p>
            <a:r>
              <a:rPr lang="en-US"/>
              <a:t>First, with “Classifier Selector” module.</a:t>
            </a:r>
          </a:p>
          <a:p>
            <a:endParaRPr lang="en-IN"/>
          </a:p>
          <a:p>
            <a:r>
              <a:rPr lang="en-IN"/>
              <a:t>Given the description of the novel item, the classifier selector module, out of the hundreds of millions of observed items, selected a few most informative items for the novel item. For Apple </a:t>
            </a:r>
            <a:r>
              <a:rPr lang="en-IN" err="1"/>
              <a:t>Airpods</a:t>
            </a:r>
            <a:r>
              <a:rPr lang="en-IN"/>
              <a:t> 3</a:t>
            </a:r>
            <a:r>
              <a:rPr lang="en-IN" baseline="30000"/>
              <a:t>rd</a:t>
            </a:r>
            <a:r>
              <a:rPr lang="en-IN"/>
              <a:t> generation, these might be other Apple music products and earbuds from other brands.</a:t>
            </a:r>
          </a:p>
          <a:p>
            <a:endParaRPr lang="en-IN"/>
          </a:p>
          <a:p>
            <a:r>
              <a:rPr lang="en-IN"/>
              <a:t>For classifier selector, one could use a cross-encoder, large language model or a nearest </a:t>
            </a:r>
            <a:r>
              <a:rPr lang="en-IN" err="1"/>
              <a:t>neighbor</a:t>
            </a:r>
            <a:r>
              <a:rPr lang="en-IN"/>
              <a:t> search based on their design choices.</a:t>
            </a:r>
          </a:p>
        </p:txBody>
      </p:sp>
      <p:sp>
        <p:nvSpPr>
          <p:cNvPr id="4" name="Slide Number Placeholder 3">
            <a:extLst>
              <a:ext uri="{FF2B5EF4-FFF2-40B4-BE49-F238E27FC236}">
                <a16:creationId xmlns:a16="http://schemas.microsoft.com/office/drawing/2014/main" id="{4E405E7D-63C5-0A04-0F9F-3C7F52032018}"/>
              </a:ext>
            </a:extLst>
          </p:cNvPr>
          <p:cNvSpPr>
            <a:spLocks noGrp="1"/>
          </p:cNvSpPr>
          <p:nvPr>
            <p:ph type="sldNum" sz="quarter" idx="5"/>
          </p:nvPr>
        </p:nvSpPr>
        <p:spPr/>
        <p:txBody>
          <a:bodyPr/>
          <a:lstStyle/>
          <a:p>
            <a:fld id="{D8813775-33D2-4CB0-BF03-22F7473603CF}" type="slidenum">
              <a:rPr lang="en-IN" smtClean="0"/>
              <a:t>7</a:t>
            </a:fld>
            <a:endParaRPr lang="en-IN"/>
          </a:p>
        </p:txBody>
      </p:sp>
    </p:spTree>
    <p:extLst>
      <p:ext uri="{BB962C8B-B14F-4D97-AF65-F5344CB8AC3E}">
        <p14:creationId xmlns:p14="http://schemas.microsoft.com/office/powerpoint/2010/main" val="1095409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342983-63F3-BB36-3494-69FA1A8F5C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E67632-E09E-17F6-78BD-B050AE7323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96BD45-E8AD-95EB-E823-CBD5AD56F1CA}"/>
              </a:ext>
            </a:extLst>
          </p:cNvPr>
          <p:cNvSpPr>
            <a:spLocks noGrp="1"/>
          </p:cNvSpPr>
          <p:nvPr>
            <p:ph type="body" idx="1"/>
          </p:nvPr>
        </p:nvSpPr>
        <p:spPr/>
        <p:txBody>
          <a:bodyPr/>
          <a:lstStyle/>
          <a:p>
            <a:r>
              <a:rPr lang="en-US"/>
              <a:t>Now, once the most informative observed items for a novel item have been retrieved, next comes the meta-classifier generator module.</a:t>
            </a:r>
          </a:p>
          <a:p>
            <a:endParaRPr lang="en-US"/>
          </a:p>
          <a:p>
            <a:r>
              <a:rPr lang="en-US"/>
              <a:t>Given the novel item’s information, that is its description.</a:t>
            </a:r>
          </a:p>
          <a:p>
            <a:r>
              <a:rPr lang="en-IN"/>
              <a:t>And, the shortlisted classifiers as inputs, the meta-classifier generator synthesizes a meta-classifier for the novel item.</a:t>
            </a:r>
          </a:p>
          <a:p>
            <a:endParaRPr lang="en-IN"/>
          </a:p>
          <a:p>
            <a:r>
              <a:rPr lang="en-IN"/>
              <a:t>Again, this meta-classifier generator can be as simple model as a linear sum or a learnt function as a trained model.</a:t>
            </a:r>
            <a:endParaRPr lang="en-US"/>
          </a:p>
        </p:txBody>
      </p:sp>
      <p:sp>
        <p:nvSpPr>
          <p:cNvPr id="4" name="Slide Number Placeholder 3">
            <a:extLst>
              <a:ext uri="{FF2B5EF4-FFF2-40B4-BE49-F238E27FC236}">
                <a16:creationId xmlns:a16="http://schemas.microsoft.com/office/drawing/2014/main" id="{92DCF067-2A16-E20B-0E7D-F42DA5F9D09C}"/>
              </a:ext>
            </a:extLst>
          </p:cNvPr>
          <p:cNvSpPr>
            <a:spLocks noGrp="1"/>
          </p:cNvSpPr>
          <p:nvPr>
            <p:ph type="sldNum" sz="quarter" idx="5"/>
          </p:nvPr>
        </p:nvSpPr>
        <p:spPr/>
        <p:txBody>
          <a:bodyPr/>
          <a:lstStyle/>
          <a:p>
            <a:fld id="{D8813775-33D2-4CB0-BF03-22F7473603CF}" type="slidenum">
              <a:rPr lang="en-IN" smtClean="0"/>
              <a:t>8</a:t>
            </a:fld>
            <a:endParaRPr lang="en-IN"/>
          </a:p>
        </p:txBody>
      </p:sp>
    </p:spTree>
    <p:extLst>
      <p:ext uri="{BB962C8B-B14F-4D97-AF65-F5344CB8AC3E}">
        <p14:creationId xmlns:p14="http://schemas.microsoft.com/office/powerpoint/2010/main" val="3879802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 theoretical analysis of such a framework, there are few takeaways:</a:t>
            </a:r>
          </a:p>
          <a:p>
            <a:endParaRPr lang="en-US"/>
          </a:p>
          <a:p>
            <a:pPr marL="228600" indent="-228600">
              <a:buAutoNum type="arabicPeriod"/>
            </a:pPr>
            <a:r>
              <a:rPr lang="en-US"/>
              <a:t>First, the generalization performance is related to the size of the observed item (denoted by M). The large-scale setting where we have hundreds of millions of items in observed set, helps to generalize better.</a:t>
            </a:r>
          </a:p>
          <a:p>
            <a:pPr marL="228600" indent="-228600">
              <a:buAutoNum type="arabicPeriod"/>
            </a:pPr>
            <a:r>
              <a:rPr lang="en-US"/>
              <a:t>Second, a simpler meta-classifier generator yields better generalization. Where the complexity of the model is denoted by </a:t>
            </a:r>
            <a:r>
              <a:rPr lang="en-US" err="1"/>
              <a:t>R_subscript</a:t>
            </a:r>
            <a:r>
              <a:rPr lang="en-US"/>
              <a:t> S in this equation.</a:t>
            </a:r>
            <a:endParaRPr lang="en-IN"/>
          </a:p>
        </p:txBody>
      </p:sp>
      <p:sp>
        <p:nvSpPr>
          <p:cNvPr id="4" name="Slide Number Placeholder 3"/>
          <p:cNvSpPr>
            <a:spLocks noGrp="1"/>
          </p:cNvSpPr>
          <p:nvPr>
            <p:ph type="sldNum" sz="quarter" idx="5"/>
          </p:nvPr>
        </p:nvSpPr>
        <p:spPr/>
        <p:txBody>
          <a:bodyPr/>
          <a:lstStyle/>
          <a:p>
            <a:fld id="{D8813775-33D2-4CB0-BF03-22F7473603CF}" type="slidenum">
              <a:rPr lang="en-IN" smtClean="0"/>
              <a:t>9</a:t>
            </a:fld>
            <a:endParaRPr lang="en-IN"/>
          </a:p>
        </p:txBody>
      </p:sp>
    </p:spTree>
    <p:extLst>
      <p:ext uri="{BB962C8B-B14F-4D97-AF65-F5344CB8AC3E}">
        <p14:creationId xmlns:p14="http://schemas.microsoft.com/office/powerpoint/2010/main" val="1080034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F9F4F-8E5E-7311-84C0-24CE0879D8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A73910F-A1AF-CC2B-A776-A3B1B71DBD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52DB201-7AEB-304D-97EE-2B31910BE3A0}"/>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5" name="Footer Placeholder 4">
            <a:extLst>
              <a:ext uri="{FF2B5EF4-FFF2-40B4-BE49-F238E27FC236}">
                <a16:creationId xmlns:a16="http://schemas.microsoft.com/office/drawing/2014/main" id="{8AF6FFC0-DD44-30CA-BE34-AF267A9584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FC0943-0029-D949-423E-E9E8764ADDC0}"/>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816521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51A33-A657-8BB3-51B5-B212873D047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AA53B25-8B9F-7EF0-5055-F80631DF40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E5A6FB1-3D77-CD76-59C2-225FD4980176}"/>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5" name="Footer Placeholder 4">
            <a:extLst>
              <a:ext uri="{FF2B5EF4-FFF2-40B4-BE49-F238E27FC236}">
                <a16:creationId xmlns:a16="http://schemas.microsoft.com/office/drawing/2014/main" id="{F0532822-E50B-B116-252A-54F024F8B4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EABB4B8-C1E0-AFA8-CD5E-EA9355C292AD}"/>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3694531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8F44D0-3C65-F5C1-54AF-2E5FBA1277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5F10685-0DF7-2831-E051-3370981E07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404721-E347-E865-2553-1781B33200C8}"/>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5" name="Footer Placeholder 4">
            <a:extLst>
              <a:ext uri="{FF2B5EF4-FFF2-40B4-BE49-F238E27FC236}">
                <a16:creationId xmlns:a16="http://schemas.microsoft.com/office/drawing/2014/main" id="{4A700B49-A016-479D-EB29-B602B713282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068760-A61D-0B9D-F808-76EEB6A829B7}"/>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18063450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1_Title Slide">
    <p:spTree>
      <p:nvGrpSpPr>
        <p:cNvPr id="1" name="Shape 6"/>
        <p:cNvGrpSpPr/>
        <p:nvPr/>
      </p:nvGrpSpPr>
      <p:grpSpPr>
        <a:xfrm>
          <a:off x="0" y="0"/>
          <a:ext cx="0" cy="0"/>
          <a:chOff x="0" y="0"/>
          <a:chExt cx="0" cy="0"/>
        </a:xfrm>
      </p:grpSpPr>
    </p:spTree>
    <p:extLst>
      <p:ext uri="{BB962C8B-B14F-4D97-AF65-F5344CB8AC3E}">
        <p14:creationId xmlns:p14="http://schemas.microsoft.com/office/powerpoint/2010/main" val="23504612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220AC-5266-2135-9BA7-51F4B61DF3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F1B48E-BCD9-EE41-3B28-F24162697C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26E2DC-D819-9156-DAFB-D251E80BC69B}"/>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5" name="Footer Placeholder 4">
            <a:extLst>
              <a:ext uri="{FF2B5EF4-FFF2-40B4-BE49-F238E27FC236}">
                <a16:creationId xmlns:a16="http://schemas.microsoft.com/office/drawing/2014/main" id="{A1A4EB23-AE09-62B6-B308-1B28008FED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B42022-EFB8-8971-9A8E-1B29EB7C909C}"/>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3749358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87202-2886-B8EF-D4B0-BF6784996B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5351C8-F52E-B01E-455A-AC731CBF4E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56CD33-A916-519F-4276-C958AA262323}"/>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5" name="Footer Placeholder 4">
            <a:extLst>
              <a:ext uri="{FF2B5EF4-FFF2-40B4-BE49-F238E27FC236}">
                <a16:creationId xmlns:a16="http://schemas.microsoft.com/office/drawing/2014/main" id="{5022964D-F149-0A33-A569-5957A55528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C9370-02B4-8053-9394-2BA12503B3D9}"/>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40730257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7E3CA-D1D7-DE04-0632-695275B04A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A06F6ED-C783-17E9-2F93-020B1BE2FFC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E6F01C-4F6F-7B9C-69AC-2C407EE97145}"/>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5" name="Footer Placeholder 4">
            <a:extLst>
              <a:ext uri="{FF2B5EF4-FFF2-40B4-BE49-F238E27FC236}">
                <a16:creationId xmlns:a16="http://schemas.microsoft.com/office/drawing/2014/main" id="{83AEB12C-4182-D705-5E58-A9F42BE878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C968DE-6720-8293-927C-AD6D28057113}"/>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24765107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AE3B3-9FEB-9FE4-50D5-823D3C6E43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9784EE-D3D6-D983-188A-3F4D6F43168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80F1490-BC54-E1EA-A018-0B8C307006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B9EAE6-514E-1A30-33BB-291712609B85}"/>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6" name="Footer Placeholder 5">
            <a:extLst>
              <a:ext uri="{FF2B5EF4-FFF2-40B4-BE49-F238E27FC236}">
                <a16:creationId xmlns:a16="http://schemas.microsoft.com/office/drawing/2014/main" id="{B97D3B9A-DCAD-8001-E4FA-B60D2A2279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9F0F61-652D-C4E5-D767-9893B48AC24F}"/>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31309951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8991B-0AA0-394B-95DE-A692A81B18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19C43C1-0F1F-2BA7-6B5C-4F9E227C86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6A5F55-8314-9C10-8A8C-40283ED52B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784266-A769-1481-EECB-9BCB3D6FD1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F49359-B5D4-A5EE-4F6D-9963A2F58F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2C43D71-36CD-E4C9-CAD5-46A65E1D0B83}"/>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8" name="Footer Placeholder 7">
            <a:extLst>
              <a:ext uri="{FF2B5EF4-FFF2-40B4-BE49-F238E27FC236}">
                <a16:creationId xmlns:a16="http://schemas.microsoft.com/office/drawing/2014/main" id="{547053EA-58C3-092D-32D8-2D7C716BC64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44DDD5F-D11F-7A07-E22F-6D98BBF627CD}"/>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21432550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DD2ED-EC10-6D0B-9450-A9FA20CAD9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7F5339F-82E2-0406-C566-79B613423CBC}"/>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4" name="Footer Placeholder 3">
            <a:extLst>
              <a:ext uri="{FF2B5EF4-FFF2-40B4-BE49-F238E27FC236}">
                <a16:creationId xmlns:a16="http://schemas.microsoft.com/office/drawing/2014/main" id="{1870C16A-7148-1758-8A7A-ED29B17354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0F3CF3-D66E-2017-E623-176242629372}"/>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27151884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BE3FD2-0A69-577A-36F1-369CAC34AF80}"/>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3" name="Footer Placeholder 2">
            <a:extLst>
              <a:ext uri="{FF2B5EF4-FFF2-40B4-BE49-F238E27FC236}">
                <a16:creationId xmlns:a16="http://schemas.microsoft.com/office/drawing/2014/main" id="{90DC19C0-087B-8468-2D6A-08FDB29941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5FB9E3-C497-7DF1-8B44-B7989EBE3224}"/>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1704153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34C9-577D-5C3D-1E52-C18FB6FE59F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344CF4B-23A9-1946-8AA1-BBAE5BA5B2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69BE51-0854-113B-5C83-BF0FE4DEDDDB}"/>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5" name="Footer Placeholder 4">
            <a:extLst>
              <a:ext uri="{FF2B5EF4-FFF2-40B4-BE49-F238E27FC236}">
                <a16:creationId xmlns:a16="http://schemas.microsoft.com/office/drawing/2014/main" id="{CA13BC2B-5475-61E7-90FD-05A1504E0D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F47F894-B058-5A0B-3FB7-BADA85B996CF}"/>
              </a:ext>
            </a:extLst>
          </p:cNvPr>
          <p:cNvSpPr>
            <a:spLocks noGrp="1"/>
          </p:cNvSpPr>
          <p:nvPr>
            <p:ph type="sldNum" sz="quarter" idx="12"/>
          </p:nvPr>
        </p:nvSpPr>
        <p:spPr/>
        <p:txBody>
          <a:bodyPr/>
          <a:lstStyle/>
          <a:p>
            <a:fld id="{CF0FC33F-2C4C-4499-93E7-BC246A4ECB1A}" type="slidenum">
              <a:rPr lang="en-IN" smtClean="0"/>
              <a:t>‹#›</a:t>
            </a:fld>
            <a:endParaRPr lang="en-IN"/>
          </a:p>
        </p:txBody>
      </p:sp>
      <p:sp>
        <p:nvSpPr>
          <p:cNvPr id="7" name="Google Shape;88;p1">
            <a:extLst>
              <a:ext uri="{FF2B5EF4-FFF2-40B4-BE49-F238E27FC236}">
                <a16:creationId xmlns:a16="http://schemas.microsoft.com/office/drawing/2014/main" id="{9E1C83B4-0FAB-B731-13FA-CCE43C175F8C}"/>
              </a:ext>
            </a:extLst>
          </p:cNvPr>
          <p:cNvSpPr txBox="1"/>
          <p:nvPr userDrawn="1"/>
        </p:nvSpPr>
        <p:spPr>
          <a:xfrm>
            <a:off x="8939463" y="6346835"/>
            <a:ext cx="3252537" cy="52318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400" b="1">
                <a:solidFill>
                  <a:schemeClr val="accent1">
                    <a:lumMod val="75000"/>
                  </a:schemeClr>
                </a:solidFill>
              </a:rPr>
              <a:t>EMMETT: Extreme Meta-Classification for Large-Scale Zero-Shot Retrieval</a:t>
            </a:r>
          </a:p>
        </p:txBody>
      </p:sp>
      <p:pic>
        <p:nvPicPr>
          <p:cNvPr id="8" name="Picture 7">
            <a:extLst>
              <a:ext uri="{FF2B5EF4-FFF2-40B4-BE49-F238E27FC236}">
                <a16:creationId xmlns:a16="http://schemas.microsoft.com/office/drawing/2014/main" id="{4C040B46-CB2B-F207-1C90-64CA1C67897F}"/>
              </a:ext>
            </a:extLst>
          </p:cNvPr>
          <p:cNvPicPr>
            <a:picLocks noChangeAspect="1"/>
          </p:cNvPicPr>
          <p:nvPr userDrawn="1"/>
        </p:nvPicPr>
        <p:blipFill rotWithShape="1">
          <a:blip r:embed="rId2"/>
          <a:srcRect l="59197" t="14863" r="2316" b="19403"/>
          <a:stretch/>
        </p:blipFill>
        <p:spPr>
          <a:xfrm>
            <a:off x="0" y="6332919"/>
            <a:ext cx="1359568" cy="523576"/>
          </a:xfrm>
          <a:prstGeom prst="rect">
            <a:avLst/>
          </a:prstGeom>
        </p:spPr>
      </p:pic>
      <p:pic>
        <p:nvPicPr>
          <p:cNvPr id="9" name="Picture 8" descr="A close-up of a logo">
            <a:extLst>
              <a:ext uri="{FF2B5EF4-FFF2-40B4-BE49-F238E27FC236}">
                <a16:creationId xmlns:a16="http://schemas.microsoft.com/office/drawing/2014/main" id="{6F69B26E-6081-6EC5-C9BB-FAF3BCCD3404}"/>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18127" b="7508"/>
          <a:stretch/>
        </p:blipFill>
        <p:spPr>
          <a:xfrm>
            <a:off x="10314647" y="0"/>
            <a:ext cx="1839935" cy="566693"/>
          </a:xfrm>
          <a:prstGeom prst="rect">
            <a:avLst/>
          </a:prstGeom>
        </p:spPr>
      </p:pic>
    </p:spTree>
    <p:extLst>
      <p:ext uri="{BB962C8B-B14F-4D97-AF65-F5344CB8AC3E}">
        <p14:creationId xmlns:p14="http://schemas.microsoft.com/office/powerpoint/2010/main" val="8883560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59B70-52A2-E81F-1DEB-212A97DE22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305A554-A5CF-009D-6A0D-F7670D15186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455CB06-8F3D-4340-E132-9E3C72CDC5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FD9D92-DC76-0990-738E-201DB2F4F5AD}"/>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6" name="Footer Placeholder 5">
            <a:extLst>
              <a:ext uri="{FF2B5EF4-FFF2-40B4-BE49-F238E27FC236}">
                <a16:creationId xmlns:a16="http://schemas.microsoft.com/office/drawing/2014/main" id="{94D1164E-E9A3-CBDC-85AC-5BE2D908CF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79CB94-44E9-48A6-1212-452DAFE64C04}"/>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38438653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F0275-47A7-0886-0B5E-5388870D89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6C2464-C2EF-8274-C062-DC25C99989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D8855F7-9B19-8BA8-5619-1099A1B238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8EEE41-811B-F550-C0F4-E4F218531CDB}"/>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6" name="Footer Placeholder 5">
            <a:extLst>
              <a:ext uri="{FF2B5EF4-FFF2-40B4-BE49-F238E27FC236}">
                <a16:creationId xmlns:a16="http://schemas.microsoft.com/office/drawing/2014/main" id="{B4BFD6C9-AA6D-55C5-6368-8A8ADB60F7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CA0745-A355-0246-65A1-B7C92D1F2A34}"/>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11078441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575F3-1CB8-0FA5-62EE-7E185E666D2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FE1D87-A69A-FF77-860A-031E10BD2A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6D6580-F317-8470-A289-314DFF46CC23}"/>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5" name="Footer Placeholder 4">
            <a:extLst>
              <a:ext uri="{FF2B5EF4-FFF2-40B4-BE49-F238E27FC236}">
                <a16:creationId xmlns:a16="http://schemas.microsoft.com/office/drawing/2014/main" id="{608C39EA-5956-8F68-5294-17DF0C190C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B403D5-3653-97D1-CDED-0E3F6663B5CE}"/>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2353004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6A7A17-4CCB-D3DE-60AC-52B01CF2F6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675E45-2BC6-040C-C13B-BB1A0E7D2B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0EF978-2F6B-CD97-7C0D-188291A456BF}"/>
              </a:ext>
            </a:extLst>
          </p:cNvPr>
          <p:cNvSpPr>
            <a:spLocks noGrp="1"/>
          </p:cNvSpPr>
          <p:nvPr>
            <p:ph type="dt" sz="half" idx="10"/>
          </p:nvPr>
        </p:nvSpPr>
        <p:spPr/>
        <p:txBody>
          <a:bodyPr/>
          <a:lstStyle/>
          <a:p>
            <a:fld id="{A2347F7C-794A-E642-9FF5-FE5F9E60AC39}" type="datetimeFigureOut">
              <a:rPr lang="en-US" smtClean="0"/>
              <a:t>11/10/2024</a:t>
            </a:fld>
            <a:endParaRPr lang="en-US"/>
          </a:p>
        </p:txBody>
      </p:sp>
      <p:sp>
        <p:nvSpPr>
          <p:cNvPr id="5" name="Footer Placeholder 4">
            <a:extLst>
              <a:ext uri="{FF2B5EF4-FFF2-40B4-BE49-F238E27FC236}">
                <a16:creationId xmlns:a16="http://schemas.microsoft.com/office/drawing/2014/main" id="{C47F7C43-8B93-516F-4348-807126792C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A74E05-5EBF-F1C2-CF98-B9EB98358EAF}"/>
              </a:ext>
            </a:extLst>
          </p:cNvPr>
          <p:cNvSpPr>
            <a:spLocks noGrp="1"/>
          </p:cNvSpPr>
          <p:nvPr>
            <p:ph type="sldNum" sz="quarter" idx="12"/>
          </p:nvPr>
        </p:nvSpPr>
        <p:spPr/>
        <p:txBody>
          <a:bodyPr/>
          <a:lstStyle/>
          <a:p>
            <a:fld id="{8B95D795-4F70-E246-91B1-1AF3CC170E50}" type="slidenum">
              <a:rPr lang="en-US" smtClean="0"/>
              <a:t>‹#›</a:t>
            </a:fld>
            <a:endParaRPr lang="en-US"/>
          </a:p>
        </p:txBody>
      </p:sp>
    </p:spTree>
    <p:extLst>
      <p:ext uri="{BB962C8B-B14F-4D97-AF65-F5344CB8AC3E}">
        <p14:creationId xmlns:p14="http://schemas.microsoft.com/office/powerpoint/2010/main" val="4157448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78DD6-A9C2-3C4E-4F69-277BDC74E7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9BED508-357F-843F-7FF3-AC9E2F1704D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B3DF7C-7DF0-A230-FDE3-7B74D701D699}"/>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5" name="Footer Placeholder 4">
            <a:extLst>
              <a:ext uri="{FF2B5EF4-FFF2-40B4-BE49-F238E27FC236}">
                <a16:creationId xmlns:a16="http://schemas.microsoft.com/office/drawing/2014/main" id="{B538D670-C137-EE08-459C-5156C67476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1D57BA-A582-3B28-B78B-513E9AE605C8}"/>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656431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51AF6-FEB8-6810-CDA1-F670586091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84C074F-90A8-26C2-6D13-62984C713B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42409AB-0022-4768-4DF3-9E9DC51DD4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1C6B10B-F069-33DA-439A-D46D5757A5F9}"/>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6" name="Footer Placeholder 5">
            <a:extLst>
              <a:ext uri="{FF2B5EF4-FFF2-40B4-BE49-F238E27FC236}">
                <a16:creationId xmlns:a16="http://schemas.microsoft.com/office/drawing/2014/main" id="{FAAFE44B-59EA-3A76-529F-E39CCC6518D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709A6E4-E982-5A86-C9D6-5EB26CD3A48B}"/>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2647449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D5419-2634-8976-DCBC-224621BEF59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08C2908-E977-E47B-A9D5-5FA35B17EC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E15A2D-5FE3-405E-1B8C-7255DB3DD4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C7DF52C-1106-ABFC-79DE-5067DE741D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A2898C-066B-FF09-B662-CC57F4C04A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43E8A19-D15A-478F-9DE3-10D061D2272B}"/>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8" name="Footer Placeholder 7">
            <a:extLst>
              <a:ext uri="{FF2B5EF4-FFF2-40B4-BE49-F238E27FC236}">
                <a16:creationId xmlns:a16="http://schemas.microsoft.com/office/drawing/2014/main" id="{47B46F7A-A802-F09F-8B08-AC43CF9DCC2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BD665D1-E42B-DBD9-20ED-4948B9FE287B}"/>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1671564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5410B-7AA5-BCF7-B304-4889EDC0CB9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69762A5-8351-0BDB-CC32-464BA74A37FE}"/>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4" name="Footer Placeholder 3">
            <a:extLst>
              <a:ext uri="{FF2B5EF4-FFF2-40B4-BE49-F238E27FC236}">
                <a16:creationId xmlns:a16="http://schemas.microsoft.com/office/drawing/2014/main" id="{E7A9881F-EBE3-5178-4739-D396AA3589B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92A2A32-5537-1BCA-4C8A-9715E67AF6E3}"/>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3974643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0176FF-C308-80C9-B4F5-E038E575C1DD}"/>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3" name="Footer Placeholder 2">
            <a:extLst>
              <a:ext uri="{FF2B5EF4-FFF2-40B4-BE49-F238E27FC236}">
                <a16:creationId xmlns:a16="http://schemas.microsoft.com/office/drawing/2014/main" id="{593BCF65-FC27-41E2-4B2F-E10884D5BB0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F783170-E36F-3400-1195-757ABAE0DEFD}"/>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787170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49698-D87B-C69F-6BB8-20EDBE76D7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C969F10-A18E-247B-78C4-9EAC7232C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F6E6665-8EFC-D41F-8B77-A751EAECD3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23E564-C7F8-2619-F83A-9F1D047655F6}"/>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6" name="Footer Placeholder 5">
            <a:extLst>
              <a:ext uri="{FF2B5EF4-FFF2-40B4-BE49-F238E27FC236}">
                <a16:creationId xmlns:a16="http://schemas.microsoft.com/office/drawing/2014/main" id="{B504A219-8BD5-6F55-B726-5BE0E339609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3D605EE-A999-2702-8B33-04C802A070B8}"/>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25624449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F715A-D832-719C-0965-3DF2B1AB6D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03CAA8D-FDF6-7BAE-B88B-D6230DD0F1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FB19C6E-2CAB-BED4-28A2-F73A904176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655203-BD09-C617-C2A0-C61A4D33944D}"/>
              </a:ext>
            </a:extLst>
          </p:cNvPr>
          <p:cNvSpPr>
            <a:spLocks noGrp="1"/>
          </p:cNvSpPr>
          <p:nvPr>
            <p:ph type="dt" sz="half" idx="10"/>
          </p:nvPr>
        </p:nvSpPr>
        <p:spPr/>
        <p:txBody>
          <a:bodyPr/>
          <a:lstStyle/>
          <a:p>
            <a:fld id="{689BC406-4331-4A20-AB7F-892FE564632D}" type="datetimeFigureOut">
              <a:rPr lang="en-IN" smtClean="0"/>
              <a:t>10-11-2024</a:t>
            </a:fld>
            <a:endParaRPr lang="en-IN"/>
          </a:p>
        </p:txBody>
      </p:sp>
      <p:sp>
        <p:nvSpPr>
          <p:cNvPr id="6" name="Footer Placeholder 5">
            <a:extLst>
              <a:ext uri="{FF2B5EF4-FFF2-40B4-BE49-F238E27FC236}">
                <a16:creationId xmlns:a16="http://schemas.microsoft.com/office/drawing/2014/main" id="{431C7E36-0F92-C1E3-1ED1-717AF2DB34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5AB7B08-30FF-F0C7-17D4-DC72DE751AB3}"/>
              </a:ext>
            </a:extLst>
          </p:cNvPr>
          <p:cNvSpPr>
            <a:spLocks noGrp="1"/>
          </p:cNvSpPr>
          <p:nvPr>
            <p:ph type="sldNum" sz="quarter" idx="12"/>
          </p:nvPr>
        </p:nvSpPr>
        <p:spPr/>
        <p:txBody>
          <a:bodyPr/>
          <a:lstStyle/>
          <a:p>
            <a:fld id="{CF0FC33F-2C4C-4499-93E7-BC246A4ECB1A}" type="slidenum">
              <a:rPr lang="en-IN" smtClean="0"/>
              <a:t>‹#›</a:t>
            </a:fld>
            <a:endParaRPr lang="en-IN"/>
          </a:p>
        </p:txBody>
      </p:sp>
    </p:spTree>
    <p:extLst>
      <p:ext uri="{BB962C8B-B14F-4D97-AF65-F5344CB8AC3E}">
        <p14:creationId xmlns:p14="http://schemas.microsoft.com/office/powerpoint/2010/main" val="3311080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5996D5-95C9-BA4F-21F7-418BEF2A0A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035D75F-F98C-843A-5F91-AD419FDD71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372789-357C-000D-57CE-1554B6D960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89BC406-4331-4A20-AB7F-892FE564632D}" type="datetimeFigureOut">
              <a:rPr lang="en-IN" smtClean="0"/>
              <a:t>10-11-2024</a:t>
            </a:fld>
            <a:endParaRPr lang="en-IN"/>
          </a:p>
        </p:txBody>
      </p:sp>
      <p:sp>
        <p:nvSpPr>
          <p:cNvPr id="5" name="Footer Placeholder 4">
            <a:extLst>
              <a:ext uri="{FF2B5EF4-FFF2-40B4-BE49-F238E27FC236}">
                <a16:creationId xmlns:a16="http://schemas.microsoft.com/office/drawing/2014/main" id="{E864436D-D007-3419-E556-3DD09824EA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474DB0D2-1753-524E-78B4-AD7C1D3D0C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F0FC33F-2C4C-4499-93E7-BC246A4ECB1A}" type="slidenum">
              <a:rPr lang="en-IN" smtClean="0"/>
              <a:t>‹#›</a:t>
            </a:fld>
            <a:endParaRPr lang="en-IN"/>
          </a:p>
        </p:txBody>
      </p:sp>
    </p:spTree>
    <p:extLst>
      <p:ext uri="{BB962C8B-B14F-4D97-AF65-F5344CB8AC3E}">
        <p14:creationId xmlns:p14="http://schemas.microsoft.com/office/powerpoint/2010/main" val="3030491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2D1B83-4849-C7CA-1AFB-C365046A04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01ABB64-6B61-2302-51C2-DDCF80FBA8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8D2F18-194E-093D-6901-C289EEB53C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2347F7C-794A-E642-9FF5-FE5F9E60AC39}" type="datetimeFigureOut">
              <a:rPr lang="en-US" smtClean="0"/>
              <a:t>11/10/2024</a:t>
            </a:fld>
            <a:endParaRPr lang="en-US"/>
          </a:p>
        </p:txBody>
      </p:sp>
      <p:sp>
        <p:nvSpPr>
          <p:cNvPr id="5" name="Footer Placeholder 4">
            <a:extLst>
              <a:ext uri="{FF2B5EF4-FFF2-40B4-BE49-F238E27FC236}">
                <a16:creationId xmlns:a16="http://schemas.microsoft.com/office/drawing/2014/main" id="{25313A71-3484-E2C0-5613-C5AE67803D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CCFA612-2DDB-D2BA-26E5-3B3238BA42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B95D795-4F70-E246-91B1-1AF3CC170E50}" type="slidenum">
              <a:rPr lang="en-US" smtClean="0"/>
              <a:t>‹#›</a:t>
            </a:fld>
            <a:endParaRPr lang="en-US"/>
          </a:p>
        </p:txBody>
      </p:sp>
    </p:spTree>
    <p:extLst>
      <p:ext uri="{BB962C8B-B14F-4D97-AF65-F5344CB8AC3E}">
        <p14:creationId xmlns:p14="http://schemas.microsoft.com/office/powerpoint/2010/main" val="233174556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1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7.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8.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8" name="Google Shape;88;p1"/>
          <p:cNvSpPr txBox="1"/>
          <p:nvPr/>
        </p:nvSpPr>
        <p:spPr>
          <a:xfrm>
            <a:off x="3306507" y="1079523"/>
            <a:ext cx="8150929" cy="120028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accent1">
                    <a:lumMod val="75000"/>
                  </a:schemeClr>
                </a:solidFill>
              </a:rPr>
              <a:t>EMMETT: Extreme Meta-Classification for Large-Scale Zero-Shot Retrieval</a:t>
            </a:r>
          </a:p>
        </p:txBody>
      </p:sp>
      <p:sp>
        <p:nvSpPr>
          <p:cNvPr id="89" name="Google Shape;89;p1"/>
          <p:cNvSpPr txBox="1"/>
          <p:nvPr/>
        </p:nvSpPr>
        <p:spPr>
          <a:xfrm>
            <a:off x="3189331" y="3366655"/>
            <a:ext cx="8385279" cy="147728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b="1">
                <a:solidFill>
                  <a:schemeClr val="accent1">
                    <a:lumMod val="75000"/>
                  </a:schemeClr>
                </a:solidFill>
              </a:rPr>
              <a:t>Sachin Yadav*, </a:t>
            </a:r>
            <a:r>
              <a:rPr lang="en-IN">
                <a:solidFill>
                  <a:schemeClr val="accent1">
                    <a:lumMod val="75000"/>
                  </a:schemeClr>
                </a:solidFill>
              </a:rPr>
              <a:t>Deepak Saini*, Anirudh </a:t>
            </a:r>
            <a:r>
              <a:rPr lang="en-IN" err="1">
                <a:solidFill>
                  <a:schemeClr val="accent1">
                    <a:lumMod val="75000"/>
                  </a:schemeClr>
                </a:solidFill>
              </a:rPr>
              <a:t>Buvanesh</a:t>
            </a:r>
            <a:r>
              <a:rPr lang="en-IN">
                <a:solidFill>
                  <a:schemeClr val="accent1">
                    <a:lumMod val="75000"/>
                  </a:schemeClr>
                </a:solidFill>
              </a:rPr>
              <a:t>*, Bhawna Paliwal, Kunal Dahiya, Siddarth Asokan, </a:t>
            </a:r>
            <a:r>
              <a:rPr lang="en-IN" err="1">
                <a:solidFill>
                  <a:schemeClr val="accent1">
                    <a:lumMod val="75000"/>
                  </a:schemeClr>
                </a:solidFill>
              </a:rPr>
              <a:t>Yashoteja</a:t>
            </a:r>
            <a:r>
              <a:rPr lang="en-IN">
                <a:solidFill>
                  <a:schemeClr val="accent1">
                    <a:lumMod val="75000"/>
                  </a:schemeClr>
                </a:solidFill>
              </a:rPr>
              <a:t> Prabhu, Jian Jiao, Manik Varma</a:t>
            </a:r>
          </a:p>
          <a:p>
            <a:pPr marL="0" marR="0" lvl="0" indent="0" algn="ctr" rtl="0">
              <a:spcBef>
                <a:spcPts val="0"/>
              </a:spcBef>
              <a:spcAft>
                <a:spcPts val="0"/>
              </a:spcAft>
              <a:buNone/>
            </a:pPr>
            <a:endParaRPr lang="en-IN">
              <a:solidFill>
                <a:schemeClr val="accent1">
                  <a:lumMod val="75000"/>
                </a:schemeClr>
              </a:solidFill>
            </a:endParaRPr>
          </a:p>
          <a:p>
            <a:pPr marL="0" marR="0" lvl="0" indent="0" algn="ctr" rtl="0">
              <a:spcBef>
                <a:spcPts val="0"/>
              </a:spcBef>
              <a:spcAft>
                <a:spcPts val="0"/>
              </a:spcAft>
              <a:buNone/>
            </a:pPr>
            <a:endParaRPr lang="en-IN">
              <a:solidFill>
                <a:schemeClr val="accent1">
                  <a:lumMod val="75000"/>
                </a:schemeClr>
              </a:solidFill>
            </a:endParaRPr>
          </a:p>
          <a:p>
            <a:pPr marL="0" marR="0" lvl="0" indent="0" algn="ctr" rtl="0">
              <a:spcBef>
                <a:spcPts val="0"/>
              </a:spcBef>
              <a:spcAft>
                <a:spcPts val="0"/>
              </a:spcAft>
              <a:buNone/>
            </a:pPr>
            <a:r>
              <a:rPr lang="en-IN" b="1">
                <a:solidFill>
                  <a:schemeClr val="accent1">
                    <a:lumMod val="75000"/>
                  </a:schemeClr>
                </a:solidFill>
              </a:rPr>
              <a:t>Microsoft Research India</a:t>
            </a:r>
          </a:p>
        </p:txBody>
      </p:sp>
      <p:pic>
        <p:nvPicPr>
          <p:cNvPr id="2" name="Picture 1" descr="A close-up of a logo">
            <a:extLst>
              <a:ext uri="{FF2B5EF4-FFF2-40B4-BE49-F238E27FC236}">
                <a16:creationId xmlns:a16="http://schemas.microsoft.com/office/drawing/2014/main" id="{0056FD80-1F3F-706A-B6D1-AAF2B39C3602}"/>
              </a:ext>
            </a:extLst>
          </p:cNvPr>
          <p:cNvPicPr>
            <a:picLocks noChangeAspect="1"/>
          </p:cNvPicPr>
          <p:nvPr/>
        </p:nvPicPr>
        <p:blipFill rotWithShape="1">
          <a:blip r:embed="rId3">
            <a:extLst>
              <a:ext uri="{28A0092B-C50C-407E-A947-70E740481C1C}">
                <a14:useLocalDpi xmlns:a14="http://schemas.microsoft.com/office/drawing/2010/main" val="0"/>
              </a:ext>
            </a:extLst>
          </a:blip>
          <a:srcRect t="18127" b="7508"/>
          <a:stretch/>
        </p:blipFill>
        <p:spPr>
          <a:xfrm>
            <a:off x="5747585" y="5167617"/>
            <a:ext cx="3268772" cy="1006769"/>
          </a:xfrm>
          <a:prstGeom prst="rect">
            <a:avLst/>
          </a:prstGeom>
        </p:spPr>
      </p:pic>
      <p:sp>
        <p:nvSpPr>
          <p:cNvPr id="4" name="Google Shape;94;g2588ac39394_0_21">
            <a:extLst>
              <a:ext uri="{FF2B5EF4-FFF2-40B4-BE49-F238E27FC236}">
                <a16:creationId xmlns:a16="http://schemas.microsoft.com/office/drawing/2014/main" id="{A3458B8B-71CE-295E-A5CF-C797A8D6150B}"/>
              </a:ext>
            </a:extLst>
          </p:cNvPr>
          <p:cNvSpPr/>
          <p:nvPr/>
        </p:nvSpPr>
        <p:spPr>
          <a:xfrm>
            <a:off x="0" y="1506"/>
            <a:ext cx="2385900" cy="5936168"/>
          </a:xfrm>
          <a:prstGeom prst="rect">
            <a:avLst/>
          </a:prstGeom>
          <a:solidFill>
            <a:schemeClr val="tx2">
              <a:lumMod val="75000"/>
              <a:lumOff val="25000"/>
            </a:schemeClr>
          </a:solidFill>
          <a:ln>
            <a:solidFill>
              <a:schemeClr val="accent1">
                <a:lumMod val="75000"/>
              </a:schemeClr>
            </a:solid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 name="Google Shape;95;g2588ac39394_0_21">
            <a:extLst>
              <a:ext uri="{FF2B5EF4-FFF2-40B4-BE49-F238E27FC236}">
                <a16:creationId xmlns:a16="http://schemas.microsoft.com/office/drawing/2014/main" id="{E5443C9A-0862-2609-C501-AFE049967282}"/>
              </a:ext>
            </a:extLst>
          </p:cNvPr>
          <p:cNvSpPr txBox="1"/>
          <p:nvPr/>
        </p:nvSpPr>
        <p:spPr>
          <a:xfrm>
            <a:off x="0" y="1919550"/>
            <a:ext cx="2385900" cy="11082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3400"/>
              <a:buFont typeface="Arial"/>
              <a:buNone/>
            </a:pPr>
            <a:r>
              <a:rPr lang="en-US" sz="3300" b="1">
                <a:solidFill>
                  <a:schemeClr val="lt1"/>
                </a:solidFill>
                <a:latin typeface="Roboto"/>
                <a:ea typeface="Roboto"/>
                <a:cs typeface="Roboto"/>
                <a:sym typeface="Roboto"/>
              </a:rPr>
              <a:t>RESEARCH</a:t>
            </a:r>
            <a:endParaRPr sz="3300" b="1">
              <a:solidFill>
                <a:schemeClr val="lt1"/>
              </a:solidFill>
              <a:latin typeface="Roboto"/>
              <a:ea typeface="Roboto"/>
              <a:cs typeface="Roboto"/>
              <a:sym typeface="Roboto"/>
            </a:endParaRPr>
          </a:p>
          <a:p>
            <a:pPr marL="0" lvl="0" indent="0" algn="l" rtl="0">
              <a:spcBef>
                <a:spcPts val="0"/>
              </a:spcBef>
              <a:spcAft>
                <a:spcPts val="0"/>
              </a:spcAft>
              <a:buClr>
                <a:srgbClr val="000000"/>
              </a:buClr>
              <a:buSzPts val="3400"/>
              <a:buFont typeface="Arial"/>
              <a:buNone/>
            </a:pPr>
            <a:r>
              <a:rPr lang="en-US" sz="3300" b="1">
                <a:solidFill>
                  <a:schemeClr val="lt1"/>
                </a:solidFill>
                <a:latin typeface="Roboto"/>
                <a:ea typeface="Roboto"/>
                <a:cs typeface="Roboto"/>
                <a:sym typeface="Roboto"/>
              </a:rPr>
              <a:t>TRACK</a:t>
            </a:r>
            <a:endParaRPr sz="2700" b="1" i="1">
              <a:solidFill>
                <a:schemeClr val="lt1"/>
              </a:solidFill>
              <a:latin typeface="Roboto"/>
              <a:ea typeface="Roboto"/>
              <a:cs typeface="Roboto"/>
              <a:sym typeface="Roboto"/>
            </a:endParaRPr>
          </a:p>
        </p:txBody>
      </p:sp>
      <p:pic>
        <p:nvPicPr>
          <p:cNvPr id="7" name="Picture 6">
            <a:extLst>
              <a:ext uri="{FF2B5EF4-FFF2-40B4-BE49-F238E27FC236}">
                <a16:creationId xmlns:a16="http://schemas.microsoft.com/office/drawing/2014/main" id="{D9B05BA6-EADF-C30A-0A41-5C1F5D340220}"/>
              </a:ext>
            </a:extLst>
          </p:cNvPr>
          <p:cNvPicPr>
            <a:picLocks noChangeAspect="1"/>
          </p:cNvPicPr>
          <p:nvPr/>
        </p:nvPicPr>
        <p:blipFill rotWithShape="1">
          <a:blip r:embed="rId4"/>
          <a:srcRect l="59197" t="14863" r="2316" b="19403"/>
          <a:stretch/>
        </p:blipFill>
        <p:spPr>
          <a:xfrm>
            <a:off x="0" y="5937673"/>
            <a:ext cx="2385900" cy="91882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IRENE Algorithm</a:t>
            </a:r>
            <a:endParaRPr lang="en-IN"/>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856A6B4-E732-528D-2DC1-65D86651B5C2}"/>
                  </a:ext>
                </a:extLst>
              </p:cNvPr>
              <p:cNvSpPr>
                <a:spLocks noGrp="1"/>
              </p:cNvSpPr>
              <p:nvPr>
                <p:ph idx="1"/>
              </p:nvPr>
            </p:nvSpPr>
            <p:spPr>
              <a:xfrm>
                <a:off x="838199" y="1825626"/>
                <a:ext cx="10515600" cy="1752076"/>
              </a:xfrm>
            </p:spPr>
            <p:txBody>
              <a:bodyPr>
                <a:normAutofit/>
              </a:bodyPr>
              <a:lstStyle/>
              <a:p>
                <a:pPr algn="just"/>
                <a:r>
                  <a:rPr lang="en-GB" sz="2400" b="1" kern="0">
                    <a:solidFill>
                      <a:schemeClr val="accent1">
                        <a:lumMod val="75000"/>
                      </a:schemeClr>
                    </a:solidFill>
                    <a:ea typeface="Calibri"/>
                    <a:cs typeface="Calibri"/>
                    <a:sym typeface="Calibri"/>
                  </a:rPr>
                  <a:t>IRENE</a:t>
                </a:r>
                <a:r>
                  <a:rPr lang="en-US" sz="2400" b="1" kern="0">
                    <a:solidFill>
                      <a:srgbClr val="1F497D"/>
                    </a:solidFill>
                    <a:ea typeface="Calibri"/>
                    <a:cs typeface="Calibri" panose="020F0502020204030204" pitchFamily="34" charset="0"/>
                    <a:sym typeface="Calibri"/>
                  </a:rPr>
                  <a:t>: </a:t>
                </a:r>
                <a:r>
                  <a:rPr lang="en-GB" sz="2400">
                    <a:solidFill>
                      <a:schemeClr val="tx1"/>
                    </a:solidFill>
                    <a:cs typeface="Calibri"/>
                  </a:rPr>
                  <a:t>Instance of EMMETT, designed for large-scale zero-shot performance.</a:t>
                </a:r>
                <a:endParaRPr lang="en-GB" sz="2400">
                  <a:cs typeface="Calibri"/>
                </a:endParaRPr>
              </a:p>
              <a:p>
                <a:pPr lvl="1" algn="just"/>
                <a:r>
                  <a:rPr lang="en-US" sz="2100" b="1" i="0">
                    <a:solidFill>
                      <a:schemeClr val="accent1">
                        <a:lumMod val="75000"/>
                      </a:schemeClr>
                    </a:solidFill>
                    <a:latin typeface="+mj-lt"/>
                    <a:cs typeface="Calibri"/>
                  </a:rPr>
                  <a:t>ANNS</a:t>
                </a:r>
                <a:r>
                  <a:rPr lang="en-US" sz="2100" b="1">
                    <a:solidFill>
                      <a:schemeClr val="accent1">
                        <a:lumMod val="75000"/>
                      </a:schemeClr>
                    </a:solidFill>
                    <a:latin typeface="+mj-lt"/>
                    <a:cs typeface="Calibri"/>
                  </a:rPr>
                  <a:t>-based Classifier Selector (</a:t>
                </a:r>
                <a14:m>
                  <m:oMath xmlns:m="http://schemas.openxmlformats.org/officeDocument/2006/math">
                    <m:r>
                      <a:rPr lang="en-US" sz="2100" b="1" i="1" smtClean="0">
                        <a:solidFill>
                          <a:schemeClr val="accent1">
                            <a:lumMod val="75000"/>
                          </a:schemeClr>
                        </a:solidFill>
                        <a:latin typeface="Cambria Math" panose="02040503050406030204" pitchFamily="18" charset="0"/>
                        <a:cs typeface="Calibri"/>
                      </a:rPr>
                      <m:t>𝒮</m:t>
                    </m:r>
                  </m:oMath>
                </a14:m>
                <a:r>
                  <a:rPr lang="en-US" sz="2100" b="1" kern="0">
                    <a:solidFill>
                      <a:schemeClr val="accent1">
                        <a:lumMod val="75000"/>
                      </a:schemeClr>
                    </a:solidFill>
                    <a:ea typeface="Calibri"/>
                    <a:cs typeface="Calibri" panose="020F0502020204030204" pitchFamily="34" charset="0"/>
                    <a:sym typeface="Calibri"/>
                  </a:rPr>
                  <a:t>): </a:t>
                </a:r>
                <a:r>
                  <a:rPr lang="en-GB" sz="2100">
                    <a:cs typeface="Calibri"/>
                  </a:rPr>
                  <a:t>Uses an </a:t>
                </a:r>
                <a:r>
                  <a:rPr lang="en-US" sz="2100">
                    <a:cs typeface="Calibri"/>
                  </a:rPr>
                  <a:t>Approximate Nearest Neighbor Search (ANNS)</a:t>
                </a:r>
                <a:r>
                  <a:rPr lang="en-GB" sz="2100">
                    <a:cs typeface="Calibri"/>
                  </a:rPr>
                  <a:t> index built atop the item encoder-representations.</a:t>
                </a:r>
              </a:p>
              <a:p>
                <a:pPr lvl="1" algn="just"/>
                <a:r>
                  <a:rPr lang="en-US" sz="2100" b="1">
                    <a:solidFill>
                      <a:schemeClr val="accent1">
                        <a:lumMod val="75000"/>
                      </a:schemeClr>
                    </a:solidFill>
                    <a:cs typeface="Calibri"/>
                  </a:rPr>
                  <a:t>T</a:t>
                </a:r>
                <a:r>
                  <a:rPr lang="en-US" sz="2100" b="1" i="0">
                    <a:solidFill>
                      <a:schemeClr val="accent1">
                        <a:lumMod val="75000"/>
                      </a:schemeClr>
                    </a:solidFill>
                    <a:latin typeface="+mj-lt"/>
                    <a:cs typeface="Calibri"/>
                  </a:rPr>
                  <a:t>ransformer-based Meta-classifier Generator </a:t>
                </a:r>
                <a14:m>
                  <m:oMath xmlns:m="http://schemas.openxmlformats.org/officeDocument/2006/math">
                    <m:r>
                      <a:rPr lang="en-US" sz="2100" b="1" i="0" dirty="0" smtClean="0">
                        <a:solidFill>
                          <a:schemeClr val="accent1">
                            <a:lumMod val="75000"/>
                          </a:schemeClr>
                        </a:solidFill>
                        <a:latin typeface="Cambria Math" panose="02040503050406030204" pitchFamily="18" charset="0"/>
                        <a:cs typeface="Calibri"/>
                      </a:rPr>
                      <m:t>(</m:t>
                    </m:r>
                    <m:r>
                      <a:rPr lang="en-US" sz="2100" b="1" i="1" dirty="0" smtClean="0">
                        <a:solidFill>
                          <a:schemeClr val="accent1">
                            <a:lumMod val="75000"/>
                          </a:schemeClr>
                        </a:solidFill>
                        <a:latin typeface="Cambria Math" panose="02040503050406030204" pitchFamily="18" charset="0"/>
                        <a:cs typeface="Calibri"/>
                      </a:rPr>
                      <m:t>𝒢</m:t>
                    </m:r>
                    <m:r>
                      <a:rPr lang="en-US" sz="2100" b="1" i="1" dirty="0" smtClean="0">
                        <a:solidFill>
                          <a:schemeClr val="accent1">
                            <a:lumMod val="75000"/>
                          </a:schemeClr>
                        </a:solidFill>
                        <a:latin typeface="Cambria Math" panose="02040503050406030204" pitchFamily="18" charset="0"/>
                        <a:cs typeface="Calibri"/>
                      </a:rPr>
                      <m:t>)</m:t>
                    </m:r>
                  </m:oMath>
                </a14:m>
                <a:r>
                  <a:rPr lang="en-US" sz="2100" b="1" i="0" kern="0">
                    <a:solidFill>
                      <a:schemeClr val="accent1">
                        <a:lumMod val="75000"/>
                      </a:schemeClr>
                    </a:solidFill>
                    <a:latin typeface="+mj-lt"/>
                    <a:ea typeface="Calibri"/>
                    <a:cs typeface="Calibri" panose="020F0502020204030204" pitchFamily="34" charset="0"/>
                    <a:sym typeface="Calibri"/>
                  </a:rPr>
                  <a:t>: </a:t>
                </a:r>
                <a:r>
                  <a:rPr lang="en-US" sz="2100">
                    <a:cs typeface="Calibri"/>
                    <a:sym typeface="Calibri"/>
                  </a:rPr>
                  <a:t>The module c</a:t>
                </a:r>
                <a:r>
                  <a:rPr lang="en-US" sz="2100">
                    <a:cs typeface="Calibri"/>
                  </a:rPr>
                  <a:t>ombines a shortlist of item classifiers to generate the meta-classifier.</a:t>
                </a:r>
                <a:endParaRPr lang="en-GB" sz="2100">
                  <a:cs typeface="Calibri"/>
                </a:endParaRPr>
              </a:p>
              <a:p>
                <a:pPr marL="0" indent="0">
                  <a:buNone/>
                </a:pPr>
                <a:endParaRPr lang="en-IN" sz="2400"/>
              </a:p>
            </p:txBody>
          </p:sp>
        </mc:Choice>
        <mc:Fallback xmlns="">
          <p:sp>
            <p:nvSpPr>
              <p:cNvPr id="3" name="Content Placeholder 2">
                <a:extLst>
                  <a:ext uri="{FF2B5EF4-FFF2-40B4-BE49-F238E27FC236}">
                    <a16:creationId xmlns:a16="http://schemas.microsoft.com/office/drawing/2014/main" id="{6856A6B4-E732-528D-2DC1-65D86651B5C2}"/>
                  </a:ext>
                </a:extLst>
              </p:cNvPr>
              <p:cNvSpPr>
                <a:spLocks noGrp="1" noRot="1" noChangeAspect="1" noMove="1" noResize="1" noEditPoints="1" noAdjustHandles="1" noChangeArrowheads="1" noChangeShapeType="1" noTextEdit="1"/>
              </p:cNvSpPr>
              <p:nvPr>
                <p:ph idx="1"/>
              </p:nvPr>
            </p:nvSpPr>
            <p:spPr>
              <a:xfrm>
                <a:off x="838199" y="1825626"/>
                <a:ext cx="10515600" cy="1752076"/>
              </a:xfrm>
              <a:blipFill>
                <a:blip r:embed="rId3"/>
                <a:stretch>
                  <a:fillRect l="-754" t="-4861" r="-696" b="-3819"/>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B6C66345-67AE-4836-BBF1-C4BE684A4BAB}"/>
              </a:ext>
            </a:extLst>
          </p:cNvPr>
          <p:cNvPicPr>
            <a:picLocks noChangeAspect="1"/>
          </p:cNvPicPr>
          <p:nvPr/>
        </p:nvPicPr>
        <p:blipFill>
          <a:blip r:embed="rId4"/>
          <a:stretch>
            <a:fillRect/>
          </a:stretch>
        </p:blipFill>
        <p:spPr>
          <a:xfrm>
            <a:off x="580616" y="3577702"/>
            <a:ext cx="11030766" cy="2406467"/>
          </a:xfrm>
          <a:prstGeom prst="rect">
            <a:avLst/>
          </a:prstGeom>
        </p:spPr>
      </p:pic>
    </p:spTree>
    <p:extLst>
      <p:ext uri="{BB962C8B-B14F-4D97-AF65-F5344CB8AC3E}">
        <p14:creationId xmlns:p14="http://schemas.microsoft.com/office/powerpoint/2010/main" val="268857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856A6B4-E732-528D-2DC1-65D86651B5C2}"/>
                  </a:ext>
                </a:extLst>
              </p:cNvPr>
              <p:cNvSpPr>
                <a:spLocks noGrp="1"/>
              </p:cNvSpPr>
              <p:nvPr>
                <p:ph idx="1"/>
              </p:nvPr>
            </p:nvSpPr>
            <p:spPr/>
            <p:txBody>
              <a:bodyPr>
                <a:normAutofit/>
              </a:bodyPr>
              <a:lstStyle/>
              <a:p>
                <a:pPr marL="0" lvl="0" indent="0" algn="just" defTabSz="914400">
                  <a:spcAft>
                    <a:spcPts val="600"/>
                  </a:spcAft>
                  <a:buNone/>
                  <a:defRPr/>
                </a:pPr>
                <a:r>
                  <a:rPr lang="en-GB" sz="2400" b="1" i="1" kern="100">
                    <a:solidFill>
                      <a:schemeClr val="tx1"/>
                    </a:solidFill>
                    <a:latin typeface="Calibri"/>
                    <a:ea typeface="Aptos" panose="020B0004020202020204" pitchFamily="34" charset="0"/>
                    <a:cs typeface="Calibri"/>
                  </a:rPr>
                  <a:t>Lemma:</a:t>
                </a:r>
                <a:r>
                  <a:rPr lang="en-GB" sz="2400" i="1" kern="100">
                    <a:solidFill>
                      <a:schemeClr val="tx1"/>
                    </a:solidFill>
                    <a:latin typeface="Calibri"/>
                    <a:ea typeface="Aptos" panose="020B0004020202020204" pitchFamily="34" charset="0"/>
                    <a:cs typeface="Calibri"/>
                  </a:rPr>
                  <a:t> Let </a:t>
                </a:r>
                <a14:m>
                  <m:oMath xmlns:m="http://schemas.openxmlformats.org/officeDocument/2006/math">
                    <m:r>
                      <a:rPr lang="en-US" sz="2400" b="0" i="1" kern="100" smtClean="0">
                        <a:solidFill>
                          <a:schemeClr val="tx1"/>
                        </a:solidFill>
                        <a:latin typeface="Cambria Math" panose="02040503050406030204" pitchFamily="18" charset="0"/>
                        <a:ea typeface="Aptos" panose="020B0004020202020204" pitchFamily="34" charset="0"/>
                        <a:cs typeface="Calibri"/>
                      </a:rPr>
                      <m:t>ℱ</m:t>
                    </m:r>
                  </m:oMath>
                </a14:m>
                <a:r>
                  <a:rPr lang="en-GB" sz="2400" i="1" kern="100">
                    <a:solidFill>
                      <a:schemeClr val="tx1"/>
                    </a:solidFill>
                    <a:latin typeface="Calibri"/>
                    <a:ea typeface="Aptos" panose="020B0004020202020204" pitchFamily="34" charset="0"/>
                    <a:cs typeface="Calibri"/>
                  </a:rPr>
                  <a:t> be the class of functions defined in the IRENE algorithm, comprising pre-determined encoder representations and classifiers, a given classifier selector that outputs </a:t>
                </a:r>
                <a14:m>
                  <m:oMath xmlns:m="http://schemas.openxmlformats.org/officeDocument/2006/math">
                    <m:r>
                      <a:rPr lang="en-US" sz="2400" b="0" i="1" kern="100" smtClean="0">
                        <a:solidFill>
                          <a:schemeClr val="tx1"/>
                        </a:solidFill>
                        <a:latin typeface="Cambria Math" panose="02040503050406030204" pitchFamily="18" charset="0"/>
                        <a:ea typeface="Aptos" panose="020B0004020202020204" pitchFamily="34" charset="0"/>
                        <a:cs typeface="Calibri"/>
                      </a:rPr>
                      <m:t>𝐾</m:t>
                    </m:r>
                  </m:oMath>
                </a14:m>
                <a:r>
                  <a:rPr lang="en-GB" sz="2400" i="1" kern="100">
                    <a:solidFill>
                      <a:schemeClr val="tx1"/>
                    </a:solidFill>
                    <a:latin typeface="Calibri"/>
                    <a:ea typeface="Aptos" panose="020B0004020202020204" pitchFamily="34" charset="0"/>
                    <a:cs typeface="Calibri"/>
                  </a:rPr>
                  <a:t> classifiers, and </a:t>
                </a:r>
                <a14:m>
                  <m:oMath xmlns:m="http://schemas.openxmlformats.org/officeDocument/2006/math">
                    <m:r>
                      <a:rPr lang="en-US" sz="2400" b="0" i="1" kern="100" smtClean="0">
                        <a:solidFill>
                          <a:schemeClr val="tx1"/>
                        </a:solidFill>
                        <a:latin typeface="Cambria Math" panose="02040503050406030204" pitchFamily="18" charset="0"/>
                        <a:ea typeface="Aptos" panose="020B0004020202020204" pitchFamily="34" charset="0"/>
                        <a:cs typeface="Calibri"/>
                      </a:rPr>
                      <m:t>𝐺</m:t>
                    </m:r>
                  </m:oMath>
                </a14:m>
                <a:r>
                  <a:rPr lang="en-GB" sz="2400" i="1" kern="100">
                    <a:solidFill>
                      <a:schemeClr val="tx1"/>
                    </a:solidFill>
                    <a:latin typeface="Calibri"/>
                    <a:ea typeface="Aptos" panose="020B0004020202020204" pitchFamily="34" charset="0"/>
                    <a:cs typeface="Calibri"/>
                  </a:rPr>
                  <a:t>, the meta-classifier generator. Let </a:t>
                </a:r>
                <a14:m>
                  <m:oMath xmlns:m="http://schemas.openxmlformats.org/officeDocument/2006/math">
                    <m:r>
                      <a:rPr lang="en-US" sz="2400" b="1" i="1" smtClean="0">
                        <a:solidFill>
                          <a:schemeClr val="tx1"/>
                        </a:solidFill>
                        <a:latin typeface="Cambria Math" panose="02040503050406030204" pitchFamily="18" charset="0"/>
                        <a:cs typeface="Calibri"/>
                      </a:rPr>
                      <m:t>𝑴</m:t>
                    </m:r>
                  </m:oMath>
                </a14:m>
                <a:r>
                  <a:rPr lang="en-GB" sz="2400" i="1" kern="100">
                    <a:solidFill>
                      <a:schemeClr val="tx1"/>
                    </a:solidFill>
                    <a:latin typeface="Calibri"/>
                    <a:ea typeface="Aptos" panose="020B0004020202020204" pitchFamily="34" charset="0"/>
                    <a:cs typeface="Calibri"/>
                  </a:rPr>
                  <a:t> be the weight matrix of the linear layer and </a:t>
                </a:r>
                <a14:m>
                  <m:oMath xmlns:m="http://schemas.openxmlformats.org/officeDocument/2006/math">
                    <m:func>
                      <m:funcPr>
                        <m:ctrlPr>
                          <a:rPr lang="en-US" sz="2400" b="0" i="1" kern="100" smtClean="0">
                            <a:solidFill>
                              <a:schemeClr val="tx1"/>
                            </a:solidFill>
                            <a:latin typeface="Cambria Math" panose="02040503050406030204" pitchFamily="18" charset="0"/>
                            <a:ea typeface="Aptos" panose="020B0004020202020204" pitchFamily="34" charset="0"/>
                            <a:cs typeface="Calibri"/>
                          </a:rPr>
                        </m:ctrlPr>
                      </m:funcPr>
                      <m:fName>
                        <m:limLow>
                          <m:limLowPr>
                            <m:ctrlPr>
                              <a:rPr lang="en-US" sz="2400" b="0" i="1" kern="100" smtClean="0">
                                <a:solidFill>
                                  <a:schemeClr val="tx1"/>
                                </a:solidFill>
                                <a:latin typeface="Cambria Math" panose="02040503050406030204" pitchFamily="18" charset="0"/>
                                <a:ea typeface="Aptos" panose="020B0004020202020204" pitchFamily="34" charset="0"/>
                                <a:cs typeface="Calibri"/>
                              </a:rPr>
                            </m:ctrlPr>
                          </m:limLowPr>
                          <m:e>
                            <m:r>
                              <m:rPr>
                                <m:sty m:val="p"/>
                              </m:rPr>
                              <a:rPr lang="en-US" sz="2400" b="0" i="0" kern="100" smtClean="0">
                                <a:solidFill>
                                  <a:schemeClr val="tx1"/>
                                </a:solidFill>
                                <a:latin typeface="Cambria Math" panose="02040503050406030204" pitchFamily="18" charset="0"/>
                                <a:ea typeface="Aptos" panose="020B0004020202020204" pitchFamily="34" charset="0"/>
                                <a:cs typeface="Calibri"/>
                              </a:rPr>
                              <m:t>max</m:t>
                            </m:r>
                          </m:e>
                          <m:lim>
                            <m:r>
                              <a:rPr lang="en-US" sz="2400" b="1" i="1">
                                <a:solidFill>
                                  <a:schemeClr val="tx1"/>
                                </a:solidFill>
                                <a:latin typeface="Cambria Math" panose="02040503050406030204" pitchFamily="18" charset="0"/>
                                <a:cs typeface="Calibri"/>
                              </a:rPr>
                              <m:t>𝒙</m:t>
                            </m:r>
                          </m:lim>
                        </m:limLow>
                      </m:fName>
                      <m:e>
                        <m:d>
                          <m:dPr>
                            <m:ctrlPr>
                              <a:rPr lang="en-US" sz="2400" b="0" i="1" kern="100" smtClean="0">
                                <a:solidFill>
                                  <a:schemeClr val="tx1"/>
                                </a:solidFill>
                                <a:latin typeface="Cambria Math" panose="02040503050406030204" pitchFamily="18" charset="0"/>
                                <a:ea typeface="Aptos" panose="020B0004020202020204" pitchFamily="34" charset="0"/>
                                <a:cs typeface="Calibri"/>
                              </a:rPr>
                            </m:ctrlPr>
                          </m:dPr>
                          <m:e>
                            <m:sSub>
                              <m:sSubPr>
                                <m:ctrlPr>
                                  <a:rPr lang="en-US" sz="2400" i="1" kern="100">
                                    <a:solidFill>
                                      <a:schemeClr val="tx1"/>
                                    </a:solidFill>
                                    <a:latin typeface="Cambria Math" panose="02040503050406030204" pitchFamily="18" charset="0"/>
                                    <a:ea typeface="Aptos" panose="020B0004020202020204" pitchFamily="34" charset="0"/>
                                    <a:cs typeface="Calibri"/>
                                  </a:rPr>
                                </m:ctrlPr>
                              </m:sSubPr>
                              <m:e>
                                <m:d>
                                  <m:dPr>
                                    <m:begChr m:val="|"/>
                                    <m:endChr m:val="|"/>
                                    <m:ctrlPr>
                                      <a:rPr lang="en-US" sz="2400" i="1">
                                        <a:solidFill>
                                          <a:schemeClr val="tx1"/>
                                        </a:solidFill>
                                        <a:latin typeface="Cambria Math" panose="02040503050406030204" pitchFamily="18" charset="0"/>
                                        <a:cs typeface="Calibri"/>
                                      </a:rPr>
                                    </m:ctrlPr>
                                  </m:dPr>
                                  <m:e>
                                    <m:d>
                                      <m:dPr>
                                        <m:begChr m:val="|"/>
                                        <m:endChr m:val="|"/>
                                        <m:ctrlPr>
                                          <a:rPr lang="en-US" sz="2400" i="1">
                                            <a:solidFill>
                                              <a:schemeClr val="tx1"/>
                                            </a:solidFill>
                                            <a:latin typeface="Cambria Math" panose="02040503050406030204" pitchFamily="18" charset="0"/>
                                            <a:cs typeface="Calibri"/>
                                          </a:rPr>
                                        </m:ctrlPr>
                                      </m:dPr>
                                      <m:e>
                                        <m:r>
                                          <a:rPr lang="en-US" sz="2400" b="1" i="1" smtClean="0">
                                            <a:solidFill>
                                              <a:schemeClr val="tx1"/>
                                            </a:solidFill>
                                            <a:latin typeface="Cambria Math" panose="02040503050406030204" pitchFamily="18" charset="0"/>
                                            <a:cs typeface="Calibri"/>
                                          </a:rPr>
                                          <m:t>𝒙</m:t>
                                        </m:r>
                                      </m:e>
                                    </m:d>
                                  </m:e>
                                </m:d>
                              </m:e>
                              <m:sub>
                                <m:r>
                                  <a:rPr lang="en-US" sz="2400" i="1">
                                    <a:solidFill>
                                      <a:schemeClr val="tx1"/>
                                    </a:solidFill>
                                    <a:latin typeface="Cambria Math" panose="02040503050406030204" pitchFamily="18" charset="0"/>
                                    <a:cs typeface="Calibri"/>
                                  </a:rPr>
                                  <m:t>2</m:t>
                                </m:r>
                              </m:sub>
                            </m:sSub>
                          </m:e>
                        </m:d>
                      </m:e>
                    </m:func>
                    <m:r>
                      <a:rPr lang="en-US" sz="2400" b="0" i="1" kern="100" smtClean="0">
                        <a:solidFill>
                          <a:schemeClr val="tx1"/>
                        </a:solidFill>
                        <a:latin typeface="Cambria Math" panose="02040503050406030204" pitchFamily="18" charset="0"/>
                        <a:ea typeface="Aptos" panose="020B0004020202020204" pitchFamily="34" charset="0"/>
                        <a:cs typeface="Calibri"/>
                      </a:rPr>
                      <m:t>=</m:t>
                    </m:r>
                    <m:r>
                      <a:rPr lang="en-US" sz="2400" b="0" i="1" kern="100" smtClean="0">
                        <a:solidFill>
                          <a:schemeClr val="tx1"/>
                        </a:solidFill>
                        <a:latin typeface="Cambria Math" panose="02040503050406030204" pitchFamily="18" charset="0"/>
                        <a:ea typeface="Aptos" panose="020B0004020202020204" pitchFamily="34" charset="0"/>
                        <a:cs typeface="Calibri"/>
                      </a:rPr>
                      <m:t>𝐵</m:t>
                    </m:r>
                  </m:oMath>
                </a14:m>
                <a:r>
                  <a:rPr lang="en-GB" sz="2400" i="1" kern="100">
                    <a:solidFill>
                      <a:schemeClr val="tx1"/>
                    </a:solidFill>
                    <a:latin typeface="Calibri"/>
                    <a:ea typeface="Aptos" panose="020B0004020202020204" pitchFamily="34" charset="0"/>
                    <a:cs typeface="Calibri"/>
                  </a:rPr>
                  <a:t>. Then, the Rademacher complexity of </a:t>
                </a:r>
                <a14:m>
                  <m:oMath xmlns:m="http://schemas.openxmlformats.org/officeDocument/2006/math">
                    <m:r>
                      <a:rPr lang="en-US" sz="2400" i="1" kern="100">
                        <a:solidFill>
                          <a:schemeClr val="tx1"/>
                        </a:solidFill>
                        <a:latin typeface="Cambria Math" panose="02040503050406030204" pitchFamily="18" charset="0"/>
                        <a:ea typeface="Aptos" panose="020B0004020202020204" pitchFamily="34" charset="0"/>
                        <a:cs typeface="Calibri"/>
                      </a:rPr>
                      <m:t>ℱ</m:t>
                    </m:r>
                  </m:oMath>
                </a14:m>
                <a:r>
                  <a:rPr lang="en-GB" sz="2400" i="1" kern="100">
                    <a:solidFill>
                      <a:schemeClr val="tx1"/>
                    </a:solidFill>
                    <a:latin typeface="Calibri"/>
                    <a:ea typeface="Aptos" panose="020B0004020202020204" pitchFamily="34" charset="0"/>
                    <a:cs typeface="Calibri"/>
                  </a:rPr>
                  <a:t> can be bounded as follow:</a:t>
                </a:r>
              </a:p>
              <a:p>
                <a:pPr marL="0" indent="0" algn="just" defTabSz="914400">
                  <a:spcBef>
                    <a:spcPts val="600"/>
                  </a:spcBef>
                  <a:spcAft>
                    <a:spcPts val="600"/>
                  </a:spcAft>
                  <a:buNone/>
                  <a:defRPr/>
                </a:pPr>
                <a14:m>
                  <m:oMathPara xmlns:m="http://schemas.openxmlformats.org/officeDocument/2006/math">
                    <m:oMathParaPr>
                      <m:jc m:val="centerGroup"/>
                    </m:oMathParaPr>
                    <m:oMath xmlns:m="http://schemas.openxmlformats.org/officeDocument/2006/math">
                      <m:sSub>
                        <m:sSubPr>
                          <m:ctrlPr>
                            <a:rPr lang="en-US" sz="2400" i="1" smtClean="0">
                              <a:solidFill>
                                <a:schemeClr val="tx1"/>
                              </a:solidFill>
                              <a:latin typeface="Cambria Math" panose="02040503050406030204" pitchFamily="18" charset="0"/>
                              <a:cs typeface="Calibri"/>
                            </a:rPr>
                          </m:ctrlPr>
                        </m:sSubPr>
                        <m:e>
                          <m:acc>
                            <m:accPr>
                              <m:chr m:val="̂"/>
                              <m:ctrlPr>
                                <a:rPr lang="en-US" sz="2400" i="1" kern="100">
                                  <a:solidFill>
                                    <a:schemeClr val="tx1"/>
                                  </a:solidFill>
                                  <a:latin typeface="Cambria Math" panose="02040503050406030204" pitchFamily="18" charset="0"/>
                                  <a:cs typeface="Calibri"/>
                                </a:rPr>
                              </m:ctrlPr>
                            </m:accPr>
                            <m:e>
                              <m:r>
                                <a:rPr lang="en-US" sz="2400" i="1" kern="100">
                                  <a:solidFill>
                                    <a:schemeClr val="tx1"/>
                                  </a:solidFill>
                                  <a:latin typeface="Cambria Math" panose="02040503050406030204" pitchFamily="18" charset="0"/>
                                  <a:cs typeface="Calibri"/>
                                </a:rPr>
                                <m:t>ℛ</m:t>
                              </m:r>
                            </m:e>
                          </m:acc>
                        </m:e>
                        <m:sub>
                          <m:r>
                            <a:rPr lang="en-US" sz="2400" i="1">
                              <a:solidFill>
                                <a:schemeClr val="tx1"/>
                              </a:solidFill>
                              <a:latin typeface="Cambria Math" panose="02040503050406030204" pitchFamily="18" charset="0"/>
                              <a:cs typeface="Calibri"/>
                            </a:rPr>
                            <m:t>𝑠</m:t>
                          </m:r>
                        </m:sub>
                      </m:sSub>
                      <m:d>
                        <m:dPr>
                          <m:ctrlPr>
                            <a:rPr lang="en-US" sz="2400" b="0" i="1" smtClean="0">
                              <a:solidFill>
                                <a:schemeClr val="tx1"/>
                              </a:solidFill>
                              <a:latin typeface="Cambria Math" panose="02040503050406030204" pitchFamily="18" charset="0"/>
                              <a:cs typeface="Calibri"/>
                            </a:rPr>
                          </m:ctrlPr>
                        </m:dPr>
                        <m:e>
                          <m:r>
                            <a:rPr lang="en-US" sz="2400" b="0" i="1" smtClean="0">
                              <a:solidFill>
                                <a:schemeClr val="tx1"/>
                              </a:solidFill>
                              <a:latin typeface="Cambria Math" panose="02040503050406030204" pitchFamily="18" charset="0"/>
                              <a:cs typeface="Calibri"/>
                            </a:rPr>
                            <m:t>ℱ</m:t>
                          </m:r>
                        </m:e>
                      </m:d>
                      <m:r>
                        <a:rPr lang="en-US" sz="2400" b="0" i="1" smtClean="0">
                          <a:solidFill>
                            <a:schemeClr val="tx1"/>
                          </a:solidFill>
                          <a:latin typeface="Cambria Math" panose="02040503050406030204" pitchFamily="18" charset="0"/>
                          <a:cs typeface="Calibri"/>
                        </a:rPr>
                        <m:t>≤</m:t>
                      </m:r>
                      <m:r>
                        <a:rPr lang="en-US" sz="2400" i="1" smtClean="0">
                          <a:solidFill>
                            <a:schemeClr val="tx1"/>
                          </a:solidFill>
                          <a:latin typeface="Cambria Math" panose="02040503050406030204" pitchFamily="18" charset="0"/>
                          <a:cs typeface="Calibri"/>
                        </a:rPr>
                        <m:t>𝒪</m:t>
                      </m:r>
                      <m:d>
                        <m:dPr>
                          <m:ctrlPr>
                            <a:rPr lang="en-US" sz="2400" i="1" smtClean="0">
                              <a:solidFill>
                                <a:schemeClr val="tx1"/>
                              </a:solidFill>
                              <a:latin typeface="Cambria Math" panose="02040503050406030204" pitchFamily="18" charset="0"/>
                              <a:cs typeface="Calibri"/>
                            </a:rPr>
                          </m:ctrlPr>
                        </m:dPr>
                        <m:e>
                          <m:r>
                            <m:rPr>
                              <m:sty m:val="p"/>
                            </m:rPr>
                            <a:rPr lang="en-US" sz="2400">
                              <a:solidFill>
                                <a:schemeClr val="tx1"/>
                              </a:solidFill>
                              <a:latin typeface="Cambria Math" panose="02040503050406030204" pitchFamily="18" charset="0"/>
                              <a:cs typeface="Calibri"/>
                            </a:rPr>
                            <m:t>B</m:t>
                          </m:r>
                          <m:sSub>
                            <m:sSubPr>
                              <m:ctrlPr>
                                <a:rPr lang="en-US" sz="2400" i="1">
                                  <a:solidFill>
                                    <a:schemeClr val="tx1"/>
                                  </a:solidFill>
                                  <a:latin typeface="Cambria Math" panose="02040503050406030204" pitchFamily="18" charset="0"/>
                                  <a:cs typeface="Calibri"/>
                                </a:rPr>
                              </m:ctrlPr>
                            </m:sSubPr>
                            <m:e>
                              <m:d>
                                <m:dPr>
                                  <m:begChr m:val="|"/>
                                  <m:endChr m:val="|"/>
                                  <m:ctrlPr>
                                    <a:rPr lang="en-US" sz="2400" i="1">
                                      <a:solidFill>
                                        <a:schemeClr val="tx1"/>
                                      </a:solidFill>
                                      <a:latin typeface="Cambria Math" panose="02040503050406030204" pitchFamily="18" charset="0"/>
                                      <a:cs typeface="Calibri"/>
                                    </a:rPr>
                                  </m:ctrlPr>
                                </m:dPr>
                                <m:e>
                                  <m:d>
                                    <m:dPr>
                                      <m:begChr m:val="|"/>
                                      <m:endChr m:val="|"/>
                                      <m:ctrlPr>
                                        <a:rPr lang="en-US" sz="2400" i="1">
                                          <a:solidFill>
                                            <a:schemeClr val="tx1"/>
                                          </a:solidFill>
                                          <a:latin typeface="Cambria Math" panose="02040503050406030204" pitchFamily="18" charset="0"/>
                                          <a:cs typeface="Calibri"/>
                                        </a:rPr>
                                      </m:ctrlPr>
                                    </m:dPr>
                                    <m:e>
                                      <m:r>
                                        <a:rPr lang="en-US" sz="2400" b="1" i="1">
                                          <a:solidFill>
                                            <a:schemeClr val="tx1"/>
                                          </a:solidFill>
                                          <a:latin typeface="Cambria Math" panose="02040503050406030204" pitchFamily="18" charset="0"/>
                                          <a:cs typeface="Calibri"/>
                                        </a:rPr>
                                        <m:t>𝑴</m:t>
                                      </m:r>
                                    </m:e>
                                  </m:d>
                                </m:e>
                              </m:d>
                            </m:e>
                            <m:sub>
                              <m:r>
                                <a:rPr lang="en-US" sz="2400" i="1">
                                  <a:solidFill>
                                    <a:schemeClr val="tx1"/>
                                  </a:solidFill>
                                  <a:latin typeface="Cambria Math" panose="02040503050406030204" pitchFamily="18" charset="0"/>
                                  <a:cs typeface="Calibri"/>
                                </a:rPr>
                                <m:t>2</m:t>
                              </m:r>
                            </m:sub>
                          </m:sSub>
                          <m:rad>
                            <m:radPr>
                              <m:degHide m:val="on"/>
                              <m:ctrlPr>
                                <a:rPr lang="en-US" sz="2400" b="0" i="1" smtClean="0">
                                  <a:solidFill>
                                    <a:schemeClr val="tx1"/>
                                  </a:solidFill>
                                  <a:latin typeface="Cambria Math" panose="02040503050406030204" pitchFamily="18" charset="0"/>
                                  <a:cs typeface="Calibri"/>
                                </a:rPr>
                              </m:ctrlPr>
                            </m:radPr>
                            <m:deg/>
                            <m:e>
                              <m:r>
                                <a:rPr lang="en-US" sz="2400" b="0" i="1" smtClean="0">
                                  <a:solidFill>
                                    <a:schemeClr val="tx1"/>
                                  </a:solidFill>
                                  <a:latin typeface="Cambria Math" panose="02040503050406030204" pitchFamily="18" charset="0"/>
                                  <a:cs typeface="Calibri"/>
                                </a:rPr>
                                <m:t>𝑑</m:t>
                              </m:r>
                              <m:r>
                                <a:rPr lang="en-US" sz="2400" b="0" i="1" smtClean="0">
                                  <a:solidFill>
                                    <a:schemeClr val="tx1"/>
                                  </a:solidFill>
                                  <a:latin typeface="Cambria Math" panose="02040503050406030204" pitchFamily="18" charset="0"/>
                                  <a:cs typeface="Calibri"/>
                                </a:rPr>
                                <m:t> </m:t>
                              </m:r>
                              <m:r>
                                <m:rPr>
                                  <m:sty m:val="p"/>
                                </m:rPr>
                                <a:rPr lang="en-US" sz="2400" b="0" i="0" smtClean="0">
                                  <a:solidFill>
                                    <a:schemeClr val="tx1"/>
                                  </a:solidFill>
                                  <a:latin typeface="Cambria Math" panose="02040503050406030204" pitchFamily="18" charset="0"/>
                                  <a:cs typeface="Calibri"/>
                                </a:rPr>
                                <m:t>ln</m:t>
                              </m:r>
                              <m:r>
                                <a:rPr lang="en-US" sz="2400" b="0" i="1" smtClean="0">
                                  <a:solidFill>
                                    <a:schemeClr val="tx1"/>
                                  </a:solidFill>
                                  <a:latin typeface="Cambria Math" panose="02040503050406030204" pitchFamily="18" charset="0"/>
                                  <a:cs typeface="Calibri"/>
                                </a:rPr>
                                <m:t>⁡(</m:t>
                              </m:r>
                              <m:r>
                                <a:rPr lang="en-US" sz="2400" b="0" i="1" smtClean="0">
                                  <a:solidFill>
                                    <a:schemeClr val="tx1"/>
                                  </a:solidFill>
                                  <a:latin typeface="Cambria Math" panose="02040503050406030204" pitchFamily="18" charset="0"/>
                                  <a:cs typeface="Calibri"/>
                                </a:rPr>
                                <m:t>𝐾</m:t>
                              </m:r>
                              <m:r>
                                <a:rPr lang="en-US" sz="2400" b="0" i="1" smtClean="0">
                                  <a:solidFill>
                                    <a:schemeClr val="tx1"/>
                                  </a:solidFill>
                                  <a:latin typeface="Cambria Math" panose="02040503050406030204" pitchFamily="18" charset="0"/>
                                  <a:cs typeface="Calibri"/>
                                </a:rPr>
                                <m:t>+1) </m:t>
                              </m:r>
                            </m:e>
                          </m:rad>
                        </m:e>
                      </m:d>
                    </m:oMath>
                  </m:oMathPara>
                </a14:m>
                <a:endParaRPr lang="en-GB" sz="2400">
                  <a:solidFill>
                    <a:schemeClr val="tx1"/>
                  </a:solidFill>
                  <a:latin typeface="Calibri"/>
                  <a:cs typeface="Calibri"/>
                </a:endParaRPr>
              </a:p>
              <a:p>
                <a:r>
                  <a:rPr lang="en-IN" sz="2400"/>
                  <a:t>Rademacher complexity of IRENE meta-classifier improves with smaller </a:t>
                </a:r>
                <a14:m>
                  <m:oMath xmlns:m="http://schemas.openxmlformats.org/officeDocument/2006/math">
                    <m:r>
                      <a:rPr lang="en-US" sz="2400" b="0" i="1" kern="100" smtClean="0">
                        <a:solidFill>
                          <a:schemeClr val="tx1"/>
                        </a:solidFill>
                        <a:latin typeface="Cambria Math" panose="02040503050406030204" pitchFamily="18" charset="0"/>
                        <a:ea typeface="Aptos" panose="020B0004020202020204" pitchFamily="34" charset="0"/>
                        <a:cs typeface="Calibri"/>
                      </a:rPr>
                      <m:t>𝐾</m:t>
                    </m:r>
                  </m:oMath>
                </a14:m>
                <a:r>
                  <a:rPr lang="en-IN" sz="2400"/>
                  <a:t>:</a:t>
                </a:r>
              </a:p>
              <a:p>
                <a:pPr lvl="1"/>
                <a:r>
                  <a:rPr lang="en-IN"/>
                  <a:t>Combining </a:t>
                </a:r>
                <a14:m>
                  <m:oMath xmlns:m="http://schemas.openxmlformats.org/officeDocument/2006/math">
                    <m:r>
                      <m:rPr>
                        <m:sty m:val="p"/>
                      </m:rPr>
                      <a:rPr lang="en-US" sz="2400" b="0" i="0" kern="100" smtClean="0">
                        <a:solidFill>
                          <a:schemeClr val="tx1"/>
                        </a:solidFill>
                        <a:latin typeface="Cambria Math" panose="02040503050406030204" pitchFamily="18" charset="0"/>
                        <a:ea typeface="Aptos" panose="020B0004020202020204" pitchFamily="34" charset="0"/>
                        <a:cs typeface="Calibri"/>
                      </a:rPr>
                      <m:t>K</m:t>
                    </m:r>
                    <m:r>
                      <a:rPr lang="en-US" sz="2400" b="0" i="1" kern="100" smtClean="0">
                        <a:solidFill>
                          <a:schemeClr val="tx1"/>
                        </a:solidFill>
                        <a:latin typeface="Cambria Math" panose="02040503050406030204" pitchFamily="18" charset="0"/>
                        <a:ea typeface="Aptos" panose="020B0004020202020204" pitchFamily="34" charset="0"/>
                        <a:cs typeface="Calibri"/>
                      </a:rPr>
                      <m:t>≈3</m:t>
                    </m:r>
                  </m:oMath>
                </a14:m>
                <a:r>
                  <a:rPr lang="en-IN"/>
                  <a:t> seen classifiers yields better generalization!</a:t>
                </a:r>
              </a:p>
              <a:p>
                <a:r>
                  <a:rPr lang="en-IN" sz="2400"/>
                  <a:t>Analysis for XC classifiers and IRENE with trainable classifier in the paper!</a:t>
                </a:r>
              </a:p>
              <a:p>
                <a:pPr marL="0" indent="0">
                  <a:buNone/>
                </a:pPr>
                <a:endParaRPr lang="en-IN"/>
              </a:p>
            </p:txBody>
          </p:sp>
        </mc:Choice>
        <mc:Fallback xmlns="">
          <p:sp>
            <p:nvSpPr>
              <p:cNvPr id="3" name="Content Placeholder 2">
                <a:extLst>
                  <a:ext uri="{FF2B5EF4-FFF2-40B4-BE49-F238E27FC236}">
                    <a16:creationId xmlns:a16="http://schemas.microsoft.com/office/drawing/2014/main" id="{6856A6B4-E732-528D-2DC1-65D86651B5C2}"/>
                  </a:ext>
                </a:extLst>
              </p:cNvPr>
              <p:cNvSpPr>
                <a:spLocks noGrp="1" noRot="1" noChangeAspect="1" noMove="1" noResize="1" noEditPoints="1" noAdjustHandles="1" noChangeArrowheads="1" noChangeShapeType="1" noTextEdit="1"/>
              </p:cNvSpPr>
              <p:nvPr>
                <p:ph idx="1"/>
              </p:nvPr>
            </p:nvSpPr>
            <p:spPr>
              <a:blipFill>
                <a:blip r:embed="rId3"/>
                <a:stretch>
                  <a:fillRect l="-928" t="-1961" r="-870"/>
                </a:stretch>
              </a:blipFill>
            </p:spPr>
            <p:txBody>
              <a:bodyPr/>
              <a:lstStyle/>
              <a:p>
                <a:r>
                  <a:rPr lang="en-US">
                    <a:noFill/>
                  </a:rPr>
                  <a:t> </a:t>
                </a:r>
              </a:p>
            </p:txBody>
          </p:sp>
        </mc:Fallback>
      </mc:AlternateContent>
      <p:sp>
        <p:nvSpPr>
          <p:cNvPr id="4" name="Rounded Rectangle 3">
            <a:extLst>
              <a:ext uri="{FF2B5EF4-FFF2-40B4-BE49-F238E27FC236}">
                <a16:creationId xmlns:a16="http://schemas.microsoft.com/office/drawing/2014/main" id="{CED9E119-B893-9CD1-49E6-05056F0BE716}"/>
              </a:ext>
            </a:extLst>
          </p:cNvPr>
          <p:cNvSpPr/>
          <p:nvPr/>
        </p:nvSpPr>
        <p:spPr>
          <a:xfrm>
            <a:off x="838200" y="1825625"/>
            <a:ext cx="10515600" cy="2568575"/>
          </a:xfrm>
          <a:prstGeom prst="roundRect">
            <a:avLst>
              <a:gd name="adj" fmla="val 6778"/>
            </a:avLst>
          </a:prstGeom>
          <a:solidFill>
            <a:srgbClr val="00B050">
              <a:alpha val="12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p>
        </p:txBody>
      </p:sp>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Rademacher Complexity of IRENE</a:t>
            </a:r>
            <a:endParaRPr lang="en-IN"/>
          </a:p>
        </p:txBody>
      </p:sp>
    </p:spTree>
    <p:extLst>
      <p:ext uri="{BB962C8B-B14F-4D97-AF65-F5344CB8AC3E}">
        <p14:creationId xmlns:p14="http://schemas.microsoft.com/office/powerpoint/2010/main" val="3888272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tent Placeholder 2">
            <a:extLst>
              <a:ext uri="{FF2B5EF4-FFF2-40B4-BE49-F238E27FC236}">
                <a16:creationId xmlns:a16="http://schemas.microsoft.com/office/drawing/2014/main" id="{0DAE08F5-A4AC-8794-6D54-64C39D0529BB}"/>
              </a:ext>
            </a:extLst>
          </p:cNvPr>
          <p:cNvSpPr>
            <a:spLocks noGrp="1"/>
          </p:cNvSpPr>
          <p:nvPr>
            <p:ph idx="1"/>
          </p:nvPr>
        </p:nvSpPr>
        <p:spPr>
          <a:xfrm>
            <a:off x="838200" y="1746908"/>
            <a:ext cx="10515600" cy="4351338"/>
          </a:xfrm>
        </p:spPr>
        <p:txBody>
          <a:bodyPr>
            <a:normAutofit/>
          </a:bodyPr>
          <a:lstStyle/>
          <a:p>
            <a:pPr algn="just"/>
            <a:r>
              <a:rPr lang="en-US" sz="2800">
                <a:solidFill>
                  <a:schemeClr val="tx1"/>
                </a:solidFill>
              </a:rPr>
              <a:t>Up to 39% improvement in zero-shot and 29% improvement in the  generalized setting.</a:t>
            </a:r>
          </a:p>
          <a:p>
            <a:pPr marL="0" indent="0" algn="just">
              <a:buNone/>
            </a:pPr>
            <a:endParaRPr lang="en-IN"/>
          </a:p>
        </p:txBody>
      </p:sp>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Evaluation on Benchmark Datasets</a:t>
            </a:r>
            <a:endParaRPr lang="en-IN"/>
          </a:p>
        </p:txBody>
      </p:sp>
      <p:grpSp>
        <p:nvGrpSpPr>
          <p:cNvPr id="19" name="Group 18">
            <a:extLst>
              <a:ext uri="{FF2B5EF4-FFF2-40B4-BE49-F238E27FC236}">
                <a16:creationId xmlns:a16="http://schemas.microsoft.com/office/drawing/2014/main" id="{7E04E1FC-9861-6DAA-1C12-0E3B84E2E29F}"/>
              </a:ext>
            </a:extLst>
          </p:cNvPr>
          <p:cNvGrpSpPr/>
          <p:nvPr/>
        </p:nvGrpSpPr>
        <p:grpSpPr>
          <a:xfrm>
            <a:off x="1165445" y="2775556"/>
            <a:ext cx="10188355" cy="3239898"/>
            <a:chOff x="900150" y="2692429"/>
            <a:chExt cx="10188355" cy="3239898"/>
          </a:xfrm>
        </p:grpSpPr>
        <p:grpSp>
          <p:nvGrpSpPr>
            <p:cNvPr id="10" name="Group 9">
              <a:extLst>
                <a:ext uri="{FF2B5EF4-FFF2-40B4-BE49-F238E27FC236}">
                  <a16:creationId xmlns:a16="http://schemas.microsoft.com/office/drawing/2014/main" id="{29BF5825-E357-0904-C2C0-2BE58257AF58}"/>
                </a:ext>
              </a:extLst>
            </p:cNvPr>
            <p:cNvGrpSpPr/>
            <p:nvPr/>
          </p:nvGrpSpPr>
          <p:grpSpPr>
            <a:xfrm>
              <a:off x="900150" y="3030946"/>
              <a:ext cx="3929563" cy="2901381"/>
              <a:chOff x="1341580" y="2670013"/>
              <a:chExt cx="3929563" cy="2901381"/>
            </a:xfrm>
          </p:grpSpPr>
          <p:graphicFrame>
            <p:nvGraphicFramePr>
              <p:cNvPr id="6" name="Chart 5">
                <a:extLst>
                  <a:ext uri="{FF2B5EF4-FFF2-40B4-BE49-F238E27FC236}">
                    <a16:creationId xmlns:a16="http://schemas.microsoft.com/office/drawing/2014/main" id="{A6EDF70D-D960-9D6C-2545-964617EF6D61}"/>
                  </a:ext>
                </a:extLst>
              </p:cNvPr>
              <p:cNvGraphicFramePr/>
              <p:nvPr>
                <p:extLst>
                  <p:ext uri="{D42A27DB-BD31-4B8C-83A1-F6EECF244321}">
                    <p14:modId xmlns:p14="http://schemas.microsoft.com/office/powerpoint/2010/main" val="3851380560"/>
                  </p:ext>
                </p:extLst>
              </p:nvPr>
            </p:nvGraphicFramePr>
            <p:xfrm>
              <a:off x="2032159" y="2777424"/>
              <a:ext cx="3230624" cy="150759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997">
                <a:extLst>
                  <a:ext uri="{FF2B5EF4-FFF2-40B4-BE49-F238E27FC236}">
                    <a16:creationId xmlns:a16="http://schemas.microsoft.com/office/drawing/2014/main" id="{3BEC401D-AAED-533E-1ED7-FDA72002E294}"/>
                  </a:ext>
                </a:extLst>
              </p:cNvPr>
              <p:cNvSpPr txBox="1"/>
              <p:nvPr/>
            </p:nvSpPr>
            <p:spPr>
              <a:xfrm rot="16200000">
                <a:off x="979884" y="3061338"/>
                <a:ext cx="1089118" cy="306467"/>
              </a:xfrm>
              <a:prstGeom prst="roundRect">
                <a:avLst/>
              </a:prstGeom>
              <a:solidFill>
                <a:schemeClr val="tx1">
                  <a:lumMod val="65000"/>
                  <a:lumOff val="35000"/>
                </a:schemeClr>
              </a:solidFill>
              <a:ln>
                <a:noFill/>
              </a:ln>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a:solidFill>
                      <a:schemeClr val="bg1"/>
                    </a:solidFill>
                    <a:latin typeface="Calibri" panose="020F0502020204030204" pitchFamily="34" charset="0"/>
                    <a:ea typeface="Calibri" panose="020F0502020204030204" pitchFamily="34" charset="0"/>
                    <a:cs typeface="Calibri" panose="020F0502020204030204" pitchFamily="34" charset="0"/>
                  </a:rPr>
                  <a:t>LF-AOL-270K</a:t>
                </a:r>
              </a:p>
            </p:txBody>
          </p:sp>
          <p:grpSp>
            <p:nvGrpSpPr>
              <p:cNvPr id="9" name="Group 8">
                <a:extLst>
                  <a:ext uri="{FF2B5EF4-FFF2-40B4-BE49-F238E27FC236}">
                    <a16:creationId xmlns:a16="http://schemas.microsoft.com/office/drawing/2014/main" id="{CB2466BC-E68A-B41D-A2DD-4A1C73EC837D}"/>
                  </a:ext>
                </a:extLst>
              </p:cNvPr>
              <p:cNvGrpSpPr/>
              <p:nvPr/>
            </p:nvGrpSpPr>
            <p:grpSpPr>
              <a:xfrm>
                <a:off x="1341580" y="3821330"/>
                <a:ext cx="3929563" cy="1750064"/>
                <a:chOff x="1341580" y="3821330"/>
                <a:chExt cx="3929563" cy="1750064"/>
              </a:xfrm>
            </p:grpSpPr>
            <p:sp>
              <p:nvSpPr>
                <p:cNvPr id="5" name="TextBox 997">
                  <a:extLst>
                    <a:ext uri="{FF2B5EF4-FFF2-40B4-BE49-F238E27FC236}">
                      <a16:creationId xmlns:a16="http://schemas.microsoft.com/office/drawing/2014/main" id="{3C6CC1F2-0ECA-3C6B-F8F0-A3141016817A}"/>
                    </a:ext>
                  </a:extLst>
                </p:cNvPr>
                <p:cNvSpPr txBox="1"/>
                <p:nvPr/>
              </p:nvSpPr>
              <p:spPr>
                <a:xfrm rot="16200000">
                  <a:off x="619782" y="4543128"/>
                  <a:ext cx="1750064" cy="306467"/>
                </a:xfrm>
                <a:prstGeom prst="roundRect">
                  <a:avLst/>
                </a:prstGeom>
                <a:solidFill>
                  <a:schemeClr val="tx1">
                    <a:lumMod val="65000"/>
                    <a:lumOff val="35000"/>
                  </a:schemeClr>
                </a:solidFill>
                <a:ln>
                  <a:noFill/>
                </a:ln>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200">
                      <a:solidFill>
                        <a:schemeClr val="bg1"/>
                      </a:solidFill>
                      <a:latin typeface="Calibri" panose="020F0502020204030204" pitchFamily="34" charset="0"/>
                      <a:ea typeface="Calibri" panose="020F0502020204030204" pitchFamily="34" charset="0"/>
                      <a:cs typeface="Calibri" panose="020F0502020204030204" pitchFamily="34" charset="0"/>
                    </a:rPr>
                    <a:t>LF-WikiHierarchy-550K</a:t>
                  </a:r>
                </a:p>
              </p:txBody>
            </p:sp>
            <p:sp>
              <p:nvSpPr>
                <p:cNvPr id="8" name="TextBox 7">
                  <a:extLst>
                    <a:ext uri="{FF2B5EF4-FFF2-40B4-BE49-F238E27FC236}">
                      <a16:creationId xmlns:a16="http://schemas.microsoft.com/office/drawing/2014/main" id="{3C12E490-9442-7AB5-B04B-F37A89491164}"/>
                    </a:ext>
                  </a:extLst>
                </p:cNvPr>
                <p:cNvSpPr txBox="1"/>
                <p:nvPr/>
              </p:nvSpPr>
              <p:spPr>
                <a:xfrm rot="16200000">
                  <a:off x="1568743" y="4065401"/>
                  <a:ext cx="596638" cy="338554"/>
                </a:xfrm>
                <a:prstGeom prst="rect">
                  <a:avLst/>
                </a:prstGeom>
                <a:noFill/>
              </p:spPr>
              <p:txBody>
                <a:bodyPr wrap="square" rtlCol="0">
                  <a:spAutoFit/>
                </a:bodyPr>
                <a:lstStyle/>
                <a:p>
                  <a:r>
                    <a:rPr lang="en-US" sz="1600"/>
                    <a:t>P@1</a:t>
                  </a:r>
                  <a:endParaRPr lang="en-IN" sz="1600"/>
                </a:p>
              </p:txBody>
            </p:sp>
            <p:graphicFrame>
              <p:nvGraphicFramePr>
                <p:cNvPr id="11" name="Chart 10">
                  <a:extLst>
                    <a:ext uri="{FF2B5EF4-FFF2-40B4-BE49-F238E27FC236}">
                      <a16:creationId xmlns:a16="http://schemas.microsoft.com/office/drawing/2014/main" id="{86FB6EFC-F5F7-DCCA-17BC-2B0357E6B1B4}"/>
                    </a:ext>
                  </a:extLst>
                </p:cNvPr>
                <p:cNvGraphicFramePr/>
                <p:nvPr>
                  <p:extLst>
                    <p:ext uri="{D42A27DB-BD31-4B8C-83A1-F6EECF244321}">
                      <p14:modId xmlns:p14="http://schemas.microsoft.com/office/powerpoint/2010/main" val="1618283488"/>
                    </p:ext>
                  </p:extLst>
                </p:nvPr>
              </p:nvGraphicFramePr>
              <p:xfrm>
                <a:off x="2040519" y="3897817"/>
                <a:ext cx="3230624" cy="1597091"/>
              </p:xfrm>
              <a:graphic>
                <a:graphicData uri="http://schemas.openxmlformats.org/drawingml/2006/chart">
                  <c:chart xmlns:c="http://schemas.openxmlformats.org/drawingml/2006/chart" xmlns:r="http://schemas.openxmlformats.org/officeDocument/2006/relationships" r:id="rId4"/>
                </a:graphicData>
              </a:graphic>
            </p:graphicFrame>
          </p:grpSp>
        </p:grpSp>
        <p:grpSp>
          <p:nvGrpSpPr>
            <p:cNvPr id="12" name="Group 11">
              <a:extLst>
                <a:ext uri="{FF2B5EF4-FFF2-40B4-BE49-F238E27FC236}">
                  <a16:creationId xmlns:a16="http://schemas.microsoft.com/office/drawing/2014/main" id="{BED694EF-AA26-7ECE-3081-9D6AACBDA081}"/>
                </a:ext>
              </a:extLst>
            </p:cNvPr>
            <p:cNvGrpSpPr/>
            <p:nvPr/>
          </p:nvGrpSpPr>
          <p:grpSpPr>
            <a:xfrm>
              <a:off x="8928214" y="3839450"/>
              <a:ext cx="2160291" cy="886591"/>
              <a:chOff x="30882754" y="4608929"/>
              <a:chExt cx="1184601" cy="886591"/>
            </a:xfrm>
          </p:grpSpPr>
          <p:grpSp>
            <p:nvGrpSpPr>
              <p:cNvPr id="13" name="Group 12">
                <a:extLst>
                  <a:ext uri="{FF2B5EF4-FFF2-40B4-BE49-F238E27FC236}">
                    <a16:creationId xmlns:a16="http://schemas.microsoft.com/office/drawing/2014/main" id="{F9889F5E-82F3-5B5F-22C6-AA8C67C31F36}"/>
                  </a:ext>
                </a:extLst>
              </p:cNvPr>
              <p:cNvGrpSpPr/>
              <p:nvPr/>
            </p:nvGrpSpPr>
            <p:grpSpPr>
              <a:xfrm>
                <a:off x="30882754" y="4608929"/>
                <a:ext cx="962717" cy="353943"/>
                <a:chOff x="1800967" y="6189269"/>
                <a:chExt cx="1040421" cy="428821"/>
              </a:xfrm>
            </p:grpSpPr>
            <p:sp>
              <p:nvSpPr>
                <p:cNvPr id="17" name="Rectangle 16">
                  <a:extLst>
                    <a:ext uri="{FF2B5EF4-FFF2-40B4-BE49-F238E27FC236}">
                      <a16:creationId xmlns:a16="http://schemas.microsoft.com/office/drawing/2014/main" id="{80045911-424B-AEEE-1C40-969B4EA746F7}"/>
                    </a:ext>
                  </a:extLst>
                </p:cNvPr>
                <p:cNvSpPr/>
                <p:nvPr/>
              </p:nvSpPr>
              <p:spPr>
                <a:xfrm>
                  <a:off x="1800967" y="6291740"/>
                  <a:ext cx="202851" cy="22659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6D58257-8456-EEAB-8CAC-4CC2ECDE4555}"/>
                    </a:ext>
                  </a:extLst>
                </p:cNvPr>
                <p:cNvSpPr txBox="1"/>
                <p:nvPr/>
              </p:nvSpPr>
              <p:spPr>
                <a:xfrm>
                  <a:off x="2003818" y="6189269"/>
                  <a:ext cx="837570" cy="428821"/>
                </a:xfrm>
                <a:prstGeom prst="rect">
                  <a:avLst/>
                </a:prstGeom>
                <a:noFill/>
              </p:spPr>
              <p:txBody>
                <a:bodyPr wrap="square" rtlCol="0">
                  <a:spAutoFit/>
                </a:bodyPr>
                <a:lstStyle/>
                <a:p>
                  <a:r>
                    <a:rPr lang="en-US" sz="1700"/>
                    <a:t>Encoder</a:t>
                  </a:r>
                </a:p>
              </p:txBody>
            </p:sp>
          </p:grpSp>
          <p:grpSp>
            <p:nvGrpSpPr>
              <p:cNvPr id="14" name="Group 13">
                <a:extLst>
                  <a:ext uri="{FF2B5EF4-FFF2-40B4-BE49-F238E27FC236}">
                    <a16:creationId xmlns:a16="http://schemas.microsoft.com/office/drawing/2014/main" id="{3D77D580-E463-D52C-A021-94E9E220BD85}"/>
                  </a:ext>
                </a:extLst>
              </p:cNvPr>
              <p:cNvGrpSpPr/>
              <p:nvPr/>
            </p:nvGrpSpPr>
            <p:grpSpPr>
              <a:xfrm>
                <a:off x="30885501" y="4879966"/>
                <a:ext cx="1181854" cy="615554"/>
                <a:chOff x="1763855" y="5713530"/>
                <a:chExt cx="1128966" cy="745776"/>
              </a:xfrm>
            </p:grpSpPr>
            <p:sp>
              <p:nvSpPr>
                <p:cNvPr id="15" name="Rectangle 14">
                  <a:extLst>
                    <a:ext uri="{FF2B5EF4-FFF2-40B4-BE49-F238E27FC236}">
                      <a16:creationId xmlns:a16="http://schemas.microsoft.com/office/drawing/2014/main" id="{DCFB784F-D47A-17F7-43F1-0E8C44F17033}"/>
                    </a:ext>
                  </a:extLst>
                </p:cNvPr>
                <p:cNvSpPr/>
                <p:nvPr/>
              </p:nvSpPr>
              <p:spPr>
                <a:xfrm>
                  <a:off x="1763855" y="5823623"/>
                  <a:ext cx="176683" cy="226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sp>
              <p:nvSpPr>
                <p:cNvPr id="16" name="TextBox 15">
                  <a:extLst>
                    <a:ext uri="{FF2B5EF4-FFF2-40B4-BE49-F238E27FC236}">
                      <a16:creationId xmlns:a16="http://schemas.microsoft.com/office/drawing/2014/main" id="{4B43605B-F336-F4FF-A9B1-5AEB5F837F53}"/>
                    </a:ext>
                  </a:extLst>
                </p:cNvPr>
                <p:cNvSpPr txBox="1"/>
                <p:nvPr/>
              </p:nvSpPr>
              <p:spPr>
                <a:xfrm>
                  <a:off x="1940539" y="5713530"/>
                  <a:ext cx="952282" cy="745776"/>
                </a:xfrm>
                <a:prstGeom prst="rect">
                  <a:avLst/>
                </a:prstGeom>
                <a:noFill/>
              </p:spPr>
              <p:txBody>
                <a:bodyPr wrap="square" rtlCol="0">
                  <a:spAutoFit/>
                </a:bodyPr>
                <a:lstStyle/>
                <a:p>
                  <a:r>
                    <a:rPr lang="en-US" sz="1700"/>
                    <a:t>Encoder + IRENE</a:t>
                  </a:r>
                </a:p>
              </p:txBody>
            </p:sp>
          </p:grpSp>
        </p:grpSp>
        <p:grpSp>
          <p:nvGrpSpPr>
            <p:cNvPr id="26" name="Group 25">
              <a:extLst>
                <a:ext uri="{FF2B5EF4-FFF2-40B4-BE49-F238E27FC236}">
                  <a16:creationId xmlns:a16="http://schemas.microsoft.com/office/drawing/2014/main" id="{CEDB433B-DEDE-EB1E-69FB-51F8830E6BDE}"/>
                </a:ext>
              </a:extLst>
            </p:cNvPr>
            <p:cNvGrpSpPr/>
            <p:nvPr/>
          </p:nvGrpSpPr>
          <p:grpSpPr>
            <a:xfrm>
              <a:off x="1260535" y="3180031"/>
              <a:ext cx="7402385" cy="2666674"/>
              <a:chOff x="865429" y="2367186"/>
              <a:chExt cx="7402385" cy="2666674"/>
            </a:xfrm>
          </p:grpSpPr>
          <p:graphicFrame>
            <p:nvGraphicFramePr>
              <p:cNvPr id="21" name="Chart 20">
                <a:extLst>
                  <a:ext uri="{FF2B5EF4-FFF2-40B4-BE49-F238E27FC236}">
                    <a16:creationId xmlns:a16="http://schemas.microsoft.com/office/drawing/2014/main" id="{41E91415-5B13-28E6-2F8E-4FE936AF1D05}"/>
                  </a:ext>
                </a:extLst>
              </p:cNvPr>
              <p:cNvGraphicFramePr/>
              <p:nvPr>
                <p:extLst>
                  <p:ext uri="{D42A27DB-BD31-4B8C-83A1-F6EECF244321}">
                    <p14:modId xmlns:p14="http://schemas.microsoft.com/office/powerpoint/2010/main" val="4199378945"/>
                  </p:ext>
                </p:extLst>
              </p:nvPr>
            </p:nvGraphicFramePr>
            <p:xfrm>
              <a:off x="5037190" y="2367186"/>
              <a:ext cx="3230624" cy="159709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3" name="Chart 22">
                <a:extLst>
                  <a:ext uri="{FF2B5EF4-FFF2-40B4-BE49-F238E27FC236}">
                    <a16:creationId xmlns:a16="http://schemas.microsoft.com/office/drawing/2014/main" id="{8AB40474-0D87-EEA6-5E76-7C75124BFA7A}"/>
                  </a:ext>
                </a:extLst>
              </p:cNvPr>
              <p:cNvGraphicFramePr/>
              <p:nvPr>
                <p:extLst>
                  <p:ext uri="{D42A27DB-BD31-4B8C-83A1-F6EECF244321}">
                    <p14:modId xmlns:p14="http://schemas.microsoft.com/office/powerpoint/2010/main" val="4012610181"/>
                  </p:ext>
                </p:extLst>
              </p:nvPr>
            </p:nvGraphicFramePr>
            <p:xfrm>
              <a:off x="5010232" y="3436769"/>
              <a:ext cx="3230624" cy="1597091"/>
            </p:xfrm>
            <a:graphic>
              <a:graphicData uri="http://schemas.openxmlformats.org/drawingml/2006/chart">
                <c:chart xmlns:c="http://schemas.openxmlformats.org/drawingml/2006/chart" xmlns:r="http://schemas.openxmlformats.org/officeDocument/2006/relationships" r:id="rId6"/>
              </a:graphicData>
            </a:graphic>
          </p:graphicFrame>
          <p:sp>
            <p:nvSpPr>
              <p:cNvPr id="24" name="TextBox 23">
                <a:extLst>
                  <a:ext uri="{FF2B5EF4-FFF2-40B4-BE49-F238E27FC236}">
                    <a16:creationId xmlns:a16="http://schemas.microsoft.com/office/drawing/2014/main" id="{4E4EF09D-76FB-1359-83FD-D86B7C5DFC3C}"/>
                  </a:ext>
                </a:extLst>
              </p:cNvPr>
              <p:cNvSpPr txBox="1"/>
              <p:nvPr/>
            </p:nvSpPr>
            <p:spPr>
              <a:xfrm rot="16200000">
                <a:off x="736387" y="2587555"/>
                <a:ext cx="596638" cy="338554"/>
              </a:xfrm>
              <a:prstGeom prst="rect">
                <a:avLst/>
              </a:prstGeom>
              <a:noFill/>
            </p:spPr>
            <p:txBody>
              <a:bodyPr wrap="none" rtlCol="0">
                <a:spAutoFit/>
              </a:bodyPr>
              <a:lstStyle/>
              <a:p>
                <a:r>
                  <a:rPr lang="en-US" sz="1600"/>
                  <a:t>P@1</a:t>
                </a:r>
                <a:endParaRPr lang="en-IN" sz="1600"/>
              </a:p>
            </p:txBody>
          </p:sp>
        </p:grpSp>
        <p:sp>
          <p:nvSpPr>
            <p:cNvPr id="3" name="TextBox 997">
              <a:extLst>
                <a:ext uri="{FF2B5EF4-FFF2-40B4-BE49-F238E27FC236}">
                  <a16:creationId xmlns:a16="http://schemas.microsoft.com/office/drawing/2014/main" id="{A9F705A8-1502-B2DB-81D8-DC873122B9BB}"/>
                </a:ext>
              </a:extLst>
            </p:cNvPr>
            <p:cNvSpPr txBox="1"/>
            <p:nvPr/>
          </p:nvSpPr>
          <p:spPr>
            <a:xfrm>
              <a:off x="5758948" y="2692430"/>
              <a:ext cx="2577319" cy="374571"/>
            </a:xfrm>
            <a:prstGeom prst="roundRect">
              <a:avLst/>
            </a:prstGeom>
            <a:solidFill>
              <a:schemeClr val="tx1">
                <a:lumMod val="65000"/>
                <a:lumOff val="35000"/>
              </a:schemeClr>
            </a:solidFill>
            <a:ln>
              <a:noFill/>
            </a:ln>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600">
                  <a:solidFill>
                    <a:schemeClr val="bg1"/>
                  </a:solidFill>
                  <a:latin typeface="Calibri" panose="020F0502020204030204" pitchFamily="34" charset="0"/>
                  <a:ea typeface="Calibri" panose="020F0502020204030204" pitchFamily="34" charset="0"/>
                  <a:cs typeface="Calibri" panose="020F0502020204030204" pitchFamily="34" charset="0"/>
                </a:rPr>
                <a:t>Generalized performance</a:t>
              </a:r>
            </a:p>
          </p:txBody>
        </p:sp>
        <p:sp>
          <p:nvSpPr>
            <p:cNvPr id="4" name="TextBox 997">
              <a:extLst>
                <a:ext uri="{FF2B5EF4-FFF2-40B4-BE49-F238E27FC236}">
                  <a16:creationId xmlns:a16="http://schemas.microsoft.com/office/drawing/2014/main" id="{7B1B42B0-9CC5-8377-1F3C-1455207112C8}"/>
                </a:ext>
              </a:extLst>
            </p:cNvPr>
            <p:cNvSpPr txBox="1"/>
            <p:nvPr/>
          </p:nvSpPr>
          <p:spPr>
            <a:xfrm>
              <a:off x="1917381" y="2692429"/>
              <a:ext cx="2577319" cy="374571"/>
            </a:xfrm>
            <a:prstGeom prst="roundRect">
              <a:avLst/>
            </a:prstGeom>
            <a:solidFill>
              <a:schemeClr val="tx1">
                <a:lumMod val="65000"/>
                <a:lumOff val="35000"/>
              </a:schemeClr>
            </a:solidFill>
            <a:ln>
              <a:noFill/>
            </a:ln>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GB" sz="1600">
                  <a:solidFill>
                    <a:schemeClr val="bg1"/>
                  </a:solidFill>
                  <a:latin typeface="Calibri" panose="020F0502020204030204" pitchFamily="34" charset="0"/>
                  <a:ea typeface="Calibri" panose="020F0502020204030204" pitchFamily="34" charset="0"/>
                  <a:cs typeface="Calibri" panose="020F0502020204030204" pitchFamily="34" charset="0"/>
                </a:rPr>
                <a:t>Zero-shot performance</a:t>
              </a:r>
            </a:p>
          </p:txBody>
        </p:sp>
      </p:grpSp>
    </p:spTree>
    <p:extLst>
      <p:ext uri="{BB962C8B-B14F-4D97-AF65-F5344CB8AC3E}">
        <p14:creationId xmlns:p14="http://schemas.microsoft.com/office/powerpoint/2010/main" val="3805621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Additional Results</a:t>
            </a:r>
            <a:endParaRPr lang="en-IN"/>
          </a:p>
        </p:txBody>
      </p:sp>
      <p:sp>
        <p:nvSpPr>
          <p:cNvPr id="3" name="Content Placeholder 2">
            <a:extLst>
              <a:ext uri="{FF2B5EF4-FFF2-40B4-BE49-F238E27FC236}">
                <a16:creationId xmlns:a16="http://schemas.microsoft.com/office/drawing/2014/main" id="{6856A6B4-E732-528D-2DC1-65D86651B5C2}"/>
              </a:ext>
            </a:extLst>
          </p:cNvPr>
          <p:cNvSpPr>
            <a:spLocks noGrp="1"/>
          </p:cNvSpPr>
          <p:nvPr>
            <p:ph idx="1"/>
          </p:nvPr>
        </p:nvSpPr>
        <p:spPr>
          <a:xfrm>
            <a:off x="838200" y="1690688"/>
            <a:ext cx="10515600" cy="4351338"/>
          </a:xfrm>
        </p:spPr>
        <p:txBody>
          <a:bodyPr>
            <a:normAutofit/>
          </a:bodyPr>
          <a:lstStyle/>
          <a:p>
            <a:r>
              <a:rPr lang="en-US"/>
              <a:t>IRENE can be </a:t>
            </a:r>
            <a:r>
              <a:rPr lang="en-US" sz="2800">
                <a:solidFill>
                  <a:schemeClr val="tx1"/>
                </a:solidFill>
              </a:rPr>
              <a:t>Adapted seamlessly to one-shot or few-shot.</a:t>
            </a:r>
          </a:p>
          <a:p>
            <a:r>
              <a:rPr lang="en-US" sz="2800">
                <a:solidFill>
                  <a:schemeClr val="tx1"/>
                </a:solidFill>
              </a:rPr>
              <a:t>Baseline NGAME-</a:t>
            </a:r>
            <a:r>
              <a:rPr lang="en-US" sz="2800" err="1">
                <a:solidFill>
                  <a:schemeClr val="tx1"/>
                </a:solidFill>
              </a:rPr>
              <a:t>OneShot</a:t>
            </a:r>
            <a:r>
              <a:rPr lang="en-US" sz="2800">
                <a:solidFill>
                  <a:schemeClr val="tx1"/>
                </a:solidFill>
              </a:rPr>
              <a:t> is retrained on the revealed data.</a:t>
            </a:r>
          </a:p>
          <a:p>
            <a:r>
              <a:rPr lang="en-US" sz="2800">
                <a:solidFill>
                  <a:schemeClr val="tx1"/>
                </a:solidFill>
              </a:rPr>
              <a:t>IRENE out-performs baseline NGAME-</a:t>
            </a:r>
            <a:r>
              <a:rPr lang="en-US" sz="2800" err="1">
                <a:solidFill>
                  <a:schemeClr val="tx1"/>
                </a:solidFill>
              </a:rPr>
              <a:t>OneShot</a:t>
            </a:r>
            <a:r>
              <a:rPr lang="en-US" sz="2800">
                <a:solidFill>
                  <a:schemeClr val="tx1"/>
                </a:solidFill>
              </a:rPr>
              <a:t> </a:t>
            </a:r>
            <a:r>
              <a:rPr lang="en-US" sz="2800" b="1">
                <a:solidFill>
                  <a:schemeClr val="accent1">
                    <a:lumMod val="75000"/>
                  </a:schemeClr>
                </a:solidFill>
              </a:rPr>
              <a:t>by 1-2% </a:t>
            </a:r>
            <a:r>
              <a:rPr lang="en-US" sz="2800"/>
              <a:t>without any additional training overhead</a:t>
            </a:r>
            <a:r>
              <a:rPr lang="en-US" sz="2800" b="1">
                <a:solidFill>
                  <a:schemeClr val="accent1">
                    <a:lumMod val="75000"/>
                  </a:schemeClr>
                </a:solidFill>
              </a:rPr>
              <a:t>.</a:t>
            </a:r>
            <a:endParaRPr lang="en-IN"/>
          </a:p>
        </p:txBody>
      </p:sp>
      <p:grpSp>
        <p:nvGrpSpPr>
          <p:cNvPr id="6" name="Group 5">
            <a:extLst>
              <a:ext uri="{FF2B5EF4-FFF2-40B4-BE49-F238E27FC236}">
                <a16:creationId xmlns:a16="http://schemas.microsoft.com/office/drawing/2014/main" id="{7525A13E-00AA-09E6-C675-F12C9A580627}"/>
              </a:ext>
            </a:extLst>
          </p:cNvPr>
          <p:cNvGrpSpPr/>
          <p:nvPr/>
        </p:nvGrpSpPr>
        <p:grpSpPr>
          <a:xfrm>
            <a:off x="2133105" y="3739368"/>
            <a:ext cx="7925790" cy="3118632"/>
            <a:chOff x="24956441" y="12999745"/>
            <a:chExt cx="6603526" cy="1969694"/>
          </a:xfrm>
        </p:grpSpPr>
        <p:graphicFrame>
          <p:nvGraphicFramePr>
            <p:cNvPr id="4" name="Chart 3">
              <a:extLst>
                <a:ext uri="{FF2B5EF4-FFF2-40B4-BE49-F238E27FC236}">
                  <a16:creationId xmlns:a16="http://schemas.microsoft.com/office/drawing/2014/main" id="{B48D9BE9-FB30-9BBF-CD60-22C25B2D297A}"/>
                </a:ext>
              </a:extLst>
            </p:cNvPr>
            <p:cNvGraphicFramePr/>
            <p:nvPr>
              <p:extLst>
                <p:ext uri="{D42A27DB-BD31-4B8C-83A1-F6EECF244321}">
                  <p14:modId xmlns:p14="http://schemas.microsoft.com/office/powerpoint/2010/main" val="297860905"/>
                </p:ext>
              </p:extLst>
            </p:nvPr>
          </p:nvGraphicFramePr>
          <p:xfrm>
            <a:off x="25475257" y="12999745"/>
            <a:ext cx="6084710" cy="1969694"/>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901C23E5-DF2F-F48C-3A1D-376720E7030C}"/>
                </a:ext>
              </a:extLst>
            </p:cNvPr>
            <p:cNvSpPr txBox="1"/>
            <p:nvPr/>
          </p:nvSpPr>
          <p:spPr>
            <a:xfrm rot="16200000">
              <a:off x="24827399" y="13516996"/>
              <a:ext cx="596638" cy="338554"/>
            </a:xfrm>
            <a:prstGeom prst="rect">
              <a:avLst/>
            </a:prstGeom>
            <a:noFill/>
          </p:spPr>
          <p:txBody>
            <a:bodyPr wrap="none" rtlCol="0">
              <a:spAutoFit/>
            </a:bodyPr>
            <a:lstStyle/>
            <a:p>
              <a:r>
                <a:rPr lang="en-US" sz="1600"/>
                <a:t>P@1</a:t>
              </a:r>
              <a:endParaRPr lang="en-IN" sz="1600"/>
            </a:p>
          </p:txBody>
        </p:sp>
      </p:grpSp>
    </p:spTree>
    <p:extLst>
      <p:ext uri="{BB962C8B-B14F-4D97-AF65-F5344CB8AC3E}">
        <p14:creationId xmlns:p14="http://schemas.microsoft.com/office/powerpoint/2010/main" val="3704028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0161C3-50EF-7968-7A39-973632047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12C5E1-1FBC-284F-DD56-A86D77E3AF47}"/>
              </a:ext>
            </a:extLst>
          </p:cNvPr>
          <p:cNvSpPr>
            <a:spLocks noGrp="1"/>
          </p:cNvSpPr>
          <p:nvPr>
            <p:ph type="title"/>
          </p:nvPr>
        </p:nvSpPr>
        <p:spPr/>
        <p:txBody>
          <a:bodyPr/>
          <a:lstStyle/>
          <a:p>
            <a:r>
              <a:rPr lang="en-US"/>
              <a:t>Ablations </a:t>
            </a:r>
            <a:endParaRPr lang="en-IN"/>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238FD79-84C6-85D2-0962-6E0A5EE53590}"/>
                  </a:ext>
                </a:extLst>
              </p:cNvPr>
              <p:cNvSpPr>
                <a:spLocks noGrp="1"/>
              </p:cNvSpPr>
              <p:nvPr>
                <p:ph idx="1"/>
              </p:nvPr>
            </p:nvSpPr>
            <p:spPr>
              <a:xfrm>
                <a:off x="838199" y="1690688"/>
                <a:ext cx="4968835" cy="4351338"/>
              </a:xfrm>
            </p:spPr>
            <p:txBody>
              <a:bodyPr>
                <a:normAutofit/>
              </a:bodyPr>
              <a:lstStyle/>
              <a:p>
                <a:pPr algn="just"/>
                <a:r>
                  <a:rPr lang="en-US"/>
                  <a:t>Ablation carried out on </a:t>
                </a:r>
              </a:p>
              <a:p>
                <a:pPr lvl="1" algn="just"/>
                <a:r>
                  <a:rPr lang="en-US"/>
                  <a:t>The depth </a:t>
                </a:r>
                <a14:m>
                  <m:oMath xmlns:m="http://schemas.openxmlformats.org/officeDocument/2006/math">
                    <m:r>
                      <a:rPr lang="en-US" b="0" i="1" smtClean="0">
                        <a:latin typeface="Cambria Math" panose="02040503050406030204" pitchFamily="18" charset="0"/>
                      </a:rPr>
                      <m:t>𝐷</m:t>
                    </m:r>
                  </m:oMath>
                </a14:m>
                <a:r>
                  <a:rPr lang="en-US" b="0"/>
                  <a:t> of the generator </a:t>
                </a:r>
                <a14:m>
                  <m:oMath xmlns:m="http://schemas.openxmlformats.org/officeDocument/2006/math">
                    <m:r>
                      <a:rPr lang="en-US" b="0" i="1" smtClean="0">
                        <a:latin typeface="Cambria Math" panose="02040503050406030204" pitchFamily="18" charset="0"/>
                      </a:rPr>
                      <m:t>𝒢</m:t>
                    </m:r>
                  </m:oMath>
                </a14:m>
                <a:r>
                  <a:rPr lang="en-US" b="0"/>
                  <a:t>.</a:t>
                </a:r>
              </a:p>
              <a:p>
                <a:pPr lvl="1" algn="just"/>
                <a:r>
                  <a:rPr lang="en-US"/>
                  <a:t>The number of classifiers </a:t>
                </a:r>
                <a14:m>
                  <m:oMath xmlns:m="http://schemas.openxmlformats.org/officeDocument/2006/math">
                    <m:r>
                      <a:rPr lang="en-US" b="0" i="1" smtClean="0">
                        <a:latin typeface="Cambria Math" panose="02040503050406030204" pitchFamily="18" charset="0"/>
                      </a:rPr>
                      <m:t>𝐾</m:t>
                    </m:r>
                  </m:oMath>
                </a14:m>
                <a:r>
                  <a:rPr lang="en-IN"/>
                  <a:t> shortlisted by the selector </a:t>
                </a:r>
                <a14:m>
                  <m:oMath xmlns:m="http://schemas.openxmlformats.org/officeDocument/2006/math">
                    <m:r>
                      <a:rPr lang="en-US" b="0" i="1" smtClean="0">
                        <a:latin typeface="Cambria Math" panose="02040503050406030204" pitchFamily="18" charset="0"/>
                      </a:rPr>
                      <m:t>𝒮</m:t>
                    </m:r>
                  </m:oMath>
                </a14:m>
                <a:r>
                  <a:rPr lang="en-IN"/>
                  <a:t>.</a:t>
                </a:r>
              </a:p>
              <a:p>
                <a:pPr lvl="1" algn="just"/>
                <a:r>
                  <a:rPr lang="en-IN"/>
                  <a:t>Architecture of </a:t>
                </a:r>
                <a:r>
                  <a:rPr lang="en-US" b="0"/>
                  <a:t>the generator </a:t>
                </a:r>
                <a14:m>
                  <m:oMath xmlns:m="http://schemas.openxmlformats.org/officeDocument/2006/math">
                    <m:r>
                      <a:rPr lang="en-US" b="0" i="1" smtClean="0">
                        <a:latin typeface="Cambria Math" panose="02040503050406030204" pitchFamily="18" charset="0"/>
                      </a:rPr>
                      <m:t>𝒢</m:t>
                    </m:r>
                  </m:oMath>
                </a14:m>
                <a:r>
                  <a:rPr lang="en-IN"/>
                  <a:t>.</a:t>
                </a:r>
              </a:p>
              <a:p>
                <a:pPr lvl="1" algn="just"/>
                <a:endParaRPr lang="en-IN"/>
              </a:p>
              <a:p>
                <a:pPr algn="just"/>
                <a:r>
                  <a:rPr lang="en-IN" sz="2400"/>
                  <a:t>Setting </a:t>
                </a:r>
                <a14:m>
                  <m:oMath xmlns:m="http://schemas.openxmlformats.org/officeDocument/2006/math">
                    <m:r>
                      <a:rPr lang="en-US" sz="2400" b="0" i="1" smtClean="0">
                        <a:latin typeface="Cambria Math" panose="02040503050406030204" pitchFamily="18" charset="0"/>
                      </a:rPr>
                      <m:t>𝐷</m:t>
                    </m:r>
                    <m:r>
                      <a:rPr lang="en-US" sz="2400" b="0" i="1" smtClean="0">
                        <a:latin typeface="Cambria Math" panose="02040503050406030204" pitchFamily="18" charset="0"/>
                      </a:rPr>
                      <m:t>=</m:t>
                    </m:r>
                    <m:r>
                      <a:rPr lang="en-US" sz="2400" b="0" i="1" smtClean="0">
                        <a:latin typeface="Cambria Math" panose="02040503050406030204" pitchFamily="18" charset="0"/>
                      </a:rPr>
                      <m:t>1</m:t>
                    </m:r>
                    <m:r>
                      <a:rPr lang="en-US" sz="2400" b="0" i="1" smtClean="0">
                        <a:latin typeface="Cambria Math" panose="02040503050406030204" pitchFamily="18" charset="0"/>
                      </a:rPr>
                      <m:t> </m:t>
                    </m:r>
                  </m:oMath>
                </a14:m>
                <a:r>
                  <a:rPr lang="en-IN" sz="2400"/>
                  <a:t>and </a:t>
                </a:r>
                <a14:m>
                  <m:oMath xmlns:m="http://schemas.openxmlformats.org/officeDocument/2006/math">
                    <m:r>
                      <a:rPr lang="en-US" sz="2400" i="1">
                        <a:latin typeface="Cambria Math" panose="02040503050406030204" pitchFamily="18" charset="0"/>
                      </a:rPr>
                      <m:t>𝐾</m:t>
                    </m:r>
                    <m:r>
                      <a:rPr lang="en-US" sz="2400" b="0" i="1" smtClean="0">
                        <a:latin typeface="Cambria Math" panose="02040503050406030204" pitchFamily="18" charset="0"/>
                      </a:rPr>
                      <m:t>=</m:t>
                    </m:r>
                    <m:r>
                      <a:rPr lang="en-US" sz="2400" b="0" i="1" smtClean="0">
                        <a:latin typeface="Cambria Math" panose="02040503050406030204" pitchFamily="18" charset="0"/>
                      </a:rPr>
                      <m:t>3</m:t>
                    </m:r>
                    <m:r>
                      <a:rPr lang="en-US" sz="2400" i="1">
                        <a:latin typeface="Cambria Math" panose="02040503050406030204" pitchFamily="18" charset="0"/>
                      </a:rPr>
                      <m:t> </m:t>
                    </m:r>
                  </m:oMath>
                </a14:m>
                <a:r>
                  <a:rPr lang="en-IN" sz="2400"/>
                  <a:t>works well in practice, balancing the performance and computational overhead in learning meta-classier generators.</a:t>
                </a:r>
              </a:p>
            </p:txBody>
          </p:sp>
        </mc:Choice>
        <mc:Fallback xmlns="">
          <p:sp>
            <p:nvSpPr>
              <p:cNvPr id="3" name="Content Placeholder 2">
                <a:extLst>
                  <a:ext uri="{FF2B5EF4-FFF2-40B4-BE49-F238E27FC236}">
                    <a16:creationId xmlns:a16="http://schemas.microsoft.com/office/drawing/2014/main" id="{8238FD79-84C6-85D2-0962-6E0A5EE53590}"/>
                  </a:ext>
                </a:extLst>
              </p:cNvPr>
              <p:cNvSpPr>
                <a:spLocks noGrp="1" noRot="1" noChangeAspect="1" noMove="1" noResize="1" noEditPoints="1" noAdjustHandles="1" noChangeArrowheads="1" noChangeShapeType="1" noTextEdit="1"/>
              </p:cNvSpPr>
              <p:nvPr>
                <p:ph idx="1"/>
              </p:nvPr>
            </p:nvSpPr>
            <p:spPr>
              <a:xfrm>
                <a:off x="838199" y="1690688"/>
                <a:ext cx="4968835" cy="4351338"/>
              </a:xfrm>
              <a:blipFill>
                <a:blip r:embed="rId3"/>
                <a:stretch>
                  <a:fillRect l="-2083" t="-2241" r="-1838"/>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E6DBF4F3-98E8-0398-845C-9A4B4DB613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7039" y="1638166"/>
            <a:ext cx="5991018" cy="4456381"/>
          </a:xfrm>
          <a:prstGeom prst="rect">
            <a:avLst/>
          </a:prstGeom>
        </p:spPr>
      </p:pic>
    </p:spTree>
    <p:extLst>
      <p:ext uri="{BB962C8B-B14F-4D97-AF65-F5344CB8AC3E}">
        <p14:creationId xmlns:p14="http://schemas.microsoft.com/office/powerpoint/2010/main" val="2400271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Real-world Deployment</a:t>
            </a:r>
            <a:endParaRPr lang="en-IN"/>
          </a:p>
        </p:txBody>
      </p:sp>
      <p:sp>
        <p:nvSpPr>
          <p:cNvPr id="3" name="Content Placeholder 2">
            <a:extLst>
              <a:ext uri="{FF2B5EF4-FFF2-40B4-BE49-F238E27FC236}">
                <a16:creationId xmlns:a16="http://schemas.microsoft.com/office/drawing/2014/main" id="{6856A6B4-E732-528D-2DC1-65D86651B5C2}"/>
              </a:ext>
            </a:extLst>
          </p:cNvPr>
          <p:cNvSpPr>
            <a:spLocks noGrp="1"/>
          </p:cNvSpPr>
          <p:nvPr>
            <p:ph idx="1"/>
          </p:nvPr>
        </p:nvSpPr>
        <p:spPr>
          <a:xfrm>
            <a:off x="838200" y="1690688"/>
            <a:ext cx="10515600" cy="4351338"/>
          </a:xfrm>
        </p:spPr>
        <p:txBody>
          <a:bodyPr vert="horz" lIns="91440" tIns="45720" rIns="91440" bIns="45720" rtlCol="0" anchor="t">
            <a:normAutofit/>
          </a:bodyPr>
          <a:lstStyle/>
          <a:p>
            <a:pPr algn="just">
              <a:spcBef>
                <a:spcPts val="2200"/>
              </a:spcBef>
            </a:pPr>
            <a:r>
              <a:rPr lang="en-US" sz="2400">
                <a:cs typeface="Calibri"/>
              </a:rPr>
              <a:t>We conducted A/B testing on Microsoft Bing to match user queries with advertisement keywords.</a:t>
            </a:r>
          </a:p>
          <a:p>
            <a:pPr algn="just">
              <a:spcBef>
                <a:spcPts val="2200"/>
              </a:spcBef>
            </a:pPr>
            <a:r>
              <a:rPr lang="en-US" sz="2400">
                <a:cs typeface="Calibri"/>
              </a:rPr>
              <a:t> IRENE boosted the click-through rate by </a:t>
            </a:r>
            <a:r>
              <a:rPr lang="en-GB" sz="2400" b="1">
                <a:solidFill>
                  <a:schemeClr val="accent1">
                    <a:lumMod val="75000"/>
                  </a:schemeClr>
                </a:solidFill>
                <a:cs typeface="Calibri"/>
              </a:rPr>
              <a:t>4.2% </a:t>
            </a:r>
            <a:r>
              <a:rPr lang="en-US" sz="2400">
                <a:cs typeface="Calibri"/>
              </a:rPr>
              <a:t>and improved prediction quality by </a:t>
            </a:r>
            <a:r>
              <a:rPr lang="en-GB" sz="2400" b="1">
                <a:solidFill>
                  <a:schemeClr val="accent1">
                    <a:lumMod val="75000"/>
                  </a:schemeClr>
                </a:solidFill>
                <a:cs typeface="Calibri"/>
              </a:rPr>
              <a:t>9%</a:t>
            </a:r>
            <a:r>
              <a:rPr lang="en-GB" sz="2400">
                <a:cs typeface="Calibri"/>
              </a:rPr>
              <a:t>,</a:t>
            </a:r>
            <a:r>
              <a:rPr lang="en-GB" sz="2400" b="1">
                <a:solidFill>
                  <a:schemeClr val="accent1">
                    <a:lumMod val="75000"/>
                  </a:schemeClr>
                </a:solidFill>
                <a:cs typeface="Calibri"/>
              </a:rPr>
              <a:t> </a:t>
            </a:r>
            <a:r>
              <a:rPr lang="en-US" sz="2400">
                <a:cs typeface="Calibri"/>
              </a:rPr>
              <a:t>according to expert evaluations.</a:t>
            </a:r>
          </a:p>
          <a:p>
            <a:pPr algn="just">
              <a:spcBef>
                <a:spcPts val="2200"/>
              </a:spcBef>
            </a:pPr>
            <a:r>
              <a:rPr lang="en-GB" sz="2400">
                <a:cs typeface="Calibri"/>
              </a:rPr>
              <a:t>IRENE encodes a novel keyword in </a:t>
            </a:r>
            <a:r>
              <a:rPr lang="en-GB" sz="2400" b="1">
                <a:solidFill>
                  <a:schemeClr val="accent1">
                    <a:lumMod val="75000"/>
                  </a:schemeClr>
                </a:solidFill>
                <a:cs typeface="Calibri"/>
              </a:rPr>
              <a:t>under 1 </a:t>
            </a:r>
            <a:r>
              <a:rPr lang="en-GB" sz="2400" b="1">
                <a:solidFill>
                  <a:schemeClr val="accent1">
                    <a:lumMod val="75000"/>
                  </a:schemeClr>
                </a:solidFill>
                <a:ea typeface="+mn-lt"/>
                <a:cs typeface="+mn-lt"/>
              </a:rPr>
              <a:t>millisecond</a:t>
            </a:r>
            <a:r>
              <a:rPr lang="en-GB" sz="2400" b="1">
                <a:solidFill>
                  <a:schemeClr val="accent1">
                    <a:lumMod val="75000"/>
                  </a:schemeClr>
                </a:solidFill>
                <a:cs typeface="Calibri"/>
              </a:rPr>
              <a:t>!</a:t>
            </a:r>
            <a:endParaRPr lang="en-GB" sz="2400">
              <a:solidFill>
                <a:schemeClr val="accent1">
                  <a:lumMod val="75000"/>
                </a:schemeClr>
              </a:solidFill>
              <a:cs typeface="Calibri"/>
            </a:endParaRPr>
          </a:p>
        </p:txBody>
      </p:sp>
    </p:spTree>
    <p:extLst>
      <p:ext uri="{BB962C8B-B14F-4D97-AF65-F5344CB8AC3E}">
        <p14:creationId xmlns:p14="http://schemas.microsoft.com/office/powerpoint/2010/main" val="2138498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22478-D1CE-8D7D-7539-DAD8D671DF9B}"/>
              </a:ext>
            </a:extLst>
          </p:cNvPr>
          <p:cNvSpPr>
            <a:spLocks noGrp="1"/>
          </p:cNvSpPr>
          <p:nvPr>
            <p:ph type="title"/>
          </p:nvPr>
        </p:nvSpPr>
        <p:spPr/>
        <p:txBody>
          <a:bodyPr/>
          <a:lstStyle/>
          <a:p>
            <a:r>
              <a:rPr lang="en-US"/>
              <a:t>Conclusions</a:t>
            </a:r>
          </a:p>
        </p:txBody>
      </p:sp>
      <p:sp>
        <p:nvSpPr>
          <p:cNvPr id="3" name="Content Placeholder 2">
            <a:extLst>
              <a:ext uri="{FF2B5EF4-FFF2-40B4-BE49-F238E27FC236}">
                <a16:creationId xmlns:a16="http://schemas.microsoft.com/office/drawing/2014/main" id="{5F2F9379-D54F-0CF3-AEC6-87AAC33F6A12}"/>
              </a:ext>
            </a:extLst>
          </p:cNvPr>
          <p:cNvSpPr>
            <a:spLocks noGrp="1"/>
          </p:cNvSpPr>
          <p:nvPr>
            <p:ph idx="1"/>
          </p:nvPr>
        </p:nvSpPr>
        <p:spPr>
          <a:xfrm>
            <a:off x="838200" y="1690688"/>
            <a:ext cx="10515600" cy="4351338"/>
          </a:xfrm>
        </p:spPr>
        <p:txBody>
          <a:bodyPr>
            <a:normAutofit/>
          </a:bodyPr>
          <a:lstStyle/>
          <a:p>
            <a:pPr algn="just">
              <a:spcBef>
                <a:spcPts val="2800"/>
              </a:spcBef>
            </a:pPr>
            <a:r>
              <a:rPr lang="en-US" sz="2400"/>
              <a:t>We studied </a:t>
            </a:r>
            <a:r>
              <a:rPr lang="en-US" sz="2400" b="1">
                <a:solidFill>
                  <a:schemeClr val="accent1">
                    <a:lumMod val="75000"/>
                  </a:schemeClr>
                </a:solidFill>
              </a:rPr>
              <a:t>large-scale zero-shot retrieval </a:t>
            </a:r>
            <a:r>
              <a:rPr lang="en-US" sz="2400"/>
              <a:t>and developed techniques to efficiently and accurately represent novel items.</a:t>
            </a:r>
          </a:p>
          <a:p>
            <a:pPr algn="just">
              <a:spcBef>
                <a:spcPts val="2800"/>
              </a:spcBef>
            </a:pPr>
            <a:r>
              <a:rPr lang="en-US" sz="2400"/>
              <a:t>We proposed </a:t>
            </a:r>
            <a:r>
              <a:rPr lang="en-US" sz="2400" b="1">
                <a:solidFill>
                  <a:schemeClr val="accent1">
                    <a:lumMod val="75000"/>
                  </a:schemeClr>
                </a:solidFill>
              </a:rPr>
              <a:t>EMMETT</a:t>
            </a:r>
            <a:r>
              <a:rPr lang="en-US" sz="2400"/>
              <a:t>, a generic algorithmic framework for learning accurate meta-classifiers for novel items that </a:t>
            </a:r>
            <a:r>
              <a:rPr lang="en-US" sz="2400" err="1"/>
              <a:t>ellucidates</a:t>
            </a:r>
            <a:r>
              <a:rPr lang="en-US" sz="2400"/>
              <a:t> accuracy versus efficiency trade-offs.</a:t>
            </a:r>
          </a:p>
          <a:p>
            <a:pPr algn="just">
              <a:spcBef>
                <a:spcPts val="2800"/>
              </a:spcBef>
            </a:pPr>
            <a:r>
              <a:rPr lang="en-US" sz="2400"/>
              <a:t>We proposed </a:t>
            </a:r>
            <a:r>
              <a:rPr lang="en-US" sz="2400" b="1">
                <a:solidFill>
                  <a:schemeClr val="accent1">
                    <a:lumMod val="75000"/>
                  </a:schemeClr>
                </a:solidFill>
              </a:rPr>
              <a:t>IRENE</a:t>
            </a:r>
            <a:r>
              <a:rPr lang="en-US" sz="2400"/>
              <a:t>, a novel, practically deployable algorithm to boost the zero-shot performance of any Siamese encoder.</a:t>
            </a:r>
          </a:p>
          <a:p>
            <a:pPr algn="just">
              <a:spcBef>
                <a:spcPts val="2800"/>
              </a:spcBef>
            </a:pPr>
            <a:r>
              <a:rPr lang="en-US" sz="2400"/>
              <a:t>IRENE atop leading encoders improves the zero-shot retrieval accuracy by up to 15% points, and improves the ad click-through rate by 4.2%.</a:t>
            </a:r>
          </a:p>
        </p:txBody>
      </p:sp>
    </p:spTree>
    <p:extLst>
      <p:ext uri="{BB962C8B-B14F-4D97-AF65-F5344CB8AC3E}">
        <p14:creationId xmlns:p14="http://schemas.microsoft.com/office/powerpoint/2010/main" val="30730187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8" name="Google Shape;88;p1"/>
          <p:cNvSpPr txBox="1"/>
          <p:nvPr/>
        </p:nvSpPr>
        <p:spPr>
          <a:xfrm>
            <a:off x="3306507" y="1079523"/>
            <a:ext cx="8150929" cy="120028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accent1">
                    <a:lumMod val="75000"/>
                  </a:schemeClr>
                </a:solidFill>
              </a:rPr>
              <a:t>EMMETT: Extreme Meta-Classification for Large-Scale Zero-Shot Retrieval</a:t>
            </a:r>
          </a:p>
        </p:txBody>
      </p:sp>
      <p:sp>
        <p:nvSpPr>
          <p:cNvPr id="4" name="Google Shape;94;g2588ac39394_0_21">
            <a:extLst>
              <a:ext uri="{FF2B5EF4-FFF2-40B4-BE49-F238E27FC236}">
                <a16:creationId xmlns:a16="http://schemas.microsoft.com/office/drawing/2014/main" id="{A3458B8B-71CE-295E-A5CF-C797A8D6150B}"/>
              </a:ext>
            </a:extLst>
          </p:cNvPr>
          <p:cNvSpPr/>
          <p:nvPr/>
        </p:nvSpPr>
        <p:spPr>
          <a:xfrm>
            <a:off x="0" y="1506"/>
            <a:ext cx="2385900" cy="5936168"/>
          </a:xfrm>
          <a:prstGeom prst="rect">
            <a:avLst/>
          </a:prstGeom>
          <a:solidFill>
            <a:schemeClr val="tx2">
              <a:lumMod val="75000"/>
              <a:lumOff val="25000"/>
            </a:schemeClr>
          </a:solidFill>
          <a:ln>
            <a:solidFill>
              <a:schemeClr val="accent1">
                <a:lumMod val="75000"/>
              </a:schemeClr>
            </a:solid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 name="Google Shape;95;g2588ac39394_0_21">
            <a:extLst>
              <a:ext uri="{FF2B5EF4-FFF2-40B4-BE49-F238E27FC236}">
                <a16:creationId xmlns:a16="http://schemas.microsoft.com/office/drawing/2014/main" id="{E5443C9A-0862-2609-C501-AFE049967282}"/>
              </a:ext>
            </a:extLst>
          </p:cNvPr>
          <p:cNvSpPr txBox="1"/>
          <p:nvPr/>
        </p:nvSpPr>
        <p:spPr>
          <a:xfrm>
            <a:off x="0" y="1919550"/>
            <a:ext cx="2385900" cy="11082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rgbClr val="000000"/>
              </a:buClr>
              <a:buSzPts val="3400"/>
              <a:buFont typeface="Arial"/>
              <a:buNone/>
            </a:pPr>
            <a:r>
              <a:rPr lang="en-US" sz="3300" b="1">
                <a:solidFill>
                  <a:schemeClr val="lt1"/>
                </a:solidFill>
                <a:latin typeface="Roboto"/>
                <a:ea typeface="Roboto"/>
                <a:cs typeface="Roboto"/>
                <a:sym typeface="Roboto"/>
              </a:rPr>
              <a:t>RESEARCH</a:t>
            </a:r>
            <a:endParaRPr sz="3300" b="1">
              <a:solidFill>
                <a:schemeClr val="lt1"/>
              </a:solidFill>
              <a:latin typeface="Roboto"/>
              <a:ea typeface="Roboto"/>
              <a:cs typeface="Roboto"/>
              <a:sym typeface="Roboto"/>
            </a:endParaRPr>
          </a:p>
          <a:p>
            <a:pPr marL="0" lvl="0" indent="0" algn="l" rtl="0">
              <a:spcBef>
                <a:spcPts val="0"/>
              </a:spcBef>
              <a:spcAft>
                <a:spcPts val="0"/>
              </a:spcAft>
              <a:buClr>
                <a:srgbClr val="000000"/>
              </a:buClr>
              <a:buSzPts val="3400"/>
              <a:buFont typeface="Arial"/>
              <a:buNone/>
            </a:pPr>
            <a:r>
              <a:rPr lang="en-US" sz="3300" b="1">
                <a:solidFill>
                  <a:schemeClr val="lt1"/>
                </a:solidFill>
                <a:latin typeface="Roboto"/>
                <a:ea typeface="Roboto"/>
                <a:cs typeface="Roboto"/>
                <a:sym typeface="Roboto"/>
              </a:rPr>
              <a:t>TRACK</a:t>
            </a:r>
            <a:endParaRPr sz="2700" b="1" i="1">
              <a:solidFill>
                <a:schemeClr val="lt1"/>
              </a:solidFill>
              <a:latin typeface="Roboto"/>
              <a:ea typeface="Roboto"/>
              <a:cs typeface="Roboto"/>
              <a:sym typeface="Roboto"/>
            </a:endParaRPr>
          </a:p>
        </p:txBody>
      </p:sp>
      <p:pic>
        <p:nvPicPr>
          <p:cNvPr id="7" name="Picture 6">
            <a:extLst>
              <a:ext uri="{FF2B5EF4-FFF2-40B4-BE49-F238E27FC236}">
                <a16:creationId xmlns:a16="http://schemas.microsoft.com/office/drawing/2014/main" id="{D9B05BA6-EADF-C30A-0A41-5C1F5D340220}"/>
              </a:ext>
            </a:extLst>
          </p:cNvPr>
          <p:cNvPicPr>
            <a:picLocks noChangeAspect="1"/>
          </p:cNvPicPr>
          <p:nvPr/>
        </p:nvPicPr>
        <p:blipFill rotWithShape="1">
          <a:blip r:embed="rId3"/>
          <a:srcRect l="59197" t="14863" r="2316" b="19403"/>
          <a:stretch/>
        </p:blipFill>
        <p:spPr>
          <a:xfrm>
            <a:off x="0" y="5937673"/>
            <a:ext cx="2385900" cy="918822"/>
          </a:xfrm>
          <a:prstGeom prst="rect">
            <a:avLst/>
          </a:prstGeom>
        </p:spPr>
      </p:pic>
      <p:pic>
        <p:nvPicPr>
          <p:cNvPr id="3" name="Picture 2">
            <a:extLst>
              <a:ext uri="{FF2B5EF4-FFF2-40B4-BE49-F238E27FC236}">
                <a16:creationId xmlns:a16="http://schemas.microsoft.com/office/drawing/2014/main" id="{505A4D96-9A35-60F9-F7F9-549549884B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3495" y="3038170"/>
            <a:ext cx="2745371" cy="274537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982F6318-5945-083B-B272-85B0850716AA}"/>
              </a:ext>
            </a:extLst>
          </p:cNvPr>
          <p:cNvSpPr/>
          <p:nvPr/>
        </p:nvSpPr>
        <p:spPr>
          <a:xfrm>
            <a:off x="4254674" y="3790599"/>
            <a:ext cx="2928514" cy="125124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a:t>Scan for more details!</a:t>
            </a:r>
            <a:endParaRPr lang="en-IN" sz="2800" b="1"/>
          </a:p>
        </p:txBody>
      </p:sp>
    </p:spTree>
    <p:extLst>
      <p:ext uri="{BB962C8B-B14F-4D97-AF65-F5344CB8AC3E}">
        <p14:creationId xmlns:p14="http://schemas.microsoft.com/office/powerpoint/2010/main" val="9616834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Large-Scale Retrieval</a:t>
            </a:r>
            <a:endParaRPr lang="en-IN"/>
          </a:p>
        </p:txBody>
      </p:sp>
      <p:sp>
        <p:nvSpPr>
          <p:cNvPr id="3" name="Content Placeholder 2">
            <a:extLst>
              <a:ext uri="{FF2B5EF4-FFF2-40B4-BE49-F238E27FC236}">
                <a16:creationId xmlns:a16="http://schemas.microsoft.com/office/drawing/2014/main" id="{6856A6B4-E732-528D-2DC1-65D86651B5C2}"/>
              </a:ext>
            </a:extLst>
          </p:cNvPr>
          <p:cNvSpPr>
            <a:spLocks noGrp="1"/>
          </p:cNvSpPr>
          <p:nvPr>
            <p:ph idx="1"/>
          </p:nvPr>
        </p:nvSpPr>
        <p:spPr>
          <a:xfrm>
            <a:off x="838199" y="1825625"/>
            <a:ext cx="10620983" cy="4351338"/>
          </a:xfrm>
        </p:spPr>
        <p:txBody>
          <a:bodyPr>
            <a:normAutofit/>
          </a:bodyPr>
          <a:lstStyle/>
          <a:p>
            <a:r>
              <a:rPr lang="en-US" sz="2400"/>
              <a:t>Retrieval of items relevant to a user query from a pool of hundreds of millions.</a:t>
            </a:r>
          </a:p>
          <a:p>
            <a:endParaRPr lang="en-US"/>
          </a:p>
          <a:p>
            <a:endParaRPr lang="en-US"/>
          </a:p>
          <a:p>
            <a:endParaRPr lang="en-US"/>
          </a:p>
          <a:p>
            <a:endParaRPr lang="en-US"/>
          </a:p>
          <a:p>
            <a:pPr marL="0" indent="0">
              <a:buNone/>
            </a:pPr>
            <a:endParaRPr lang="en-IN"/>
          </a:p>
        </p:txBody>
      </p:sp>
      <p:pic>
        <p:nvPicPr>
          <p:cNvPr id="7" name="Picture 6">
            <a:extLst>
              <a:ext uri="{FF2B5EF4-FFF2-40B4-BE49-F238E27FC236}">
                <a16:creationId xmlns:a16="http://schemas.microsoft.com/office/drawing/2014/main" id="{D163F65E-E4A4-9FF9-11A8-EF20855E9D9D}"/>
              </a:ext>
            </a:extLst>
          </p:cNvPr>
          <p:cNvPicPr>
            <a:picLocks noChangeAspect="1"/>
          </p:cNvPicPr>
          <p:nvPr/>
        </p:nvPicPr>
        <p:blipFill rotWithShape="1">
          <a:blip r:embed="rId3"/>
          <a:srcRect l="18309" t="12424" r="18372" b="24372"/>
          <a:stretch/>
        </p:blipFill>
        <p:spPr>
          <a:xfrm>
            <a:off x="3106190" y="3476920"/>
            <a:ext cx="1417002" cy="1414450"/>
          </a:xfrm>
          <a:prstGeom prst="ellipse">
            <a:avLst/>
          </a:prstGeom>
        </p:spPr>
      </p:pic>
      <p:sp>
        <p:nvSpPr>
          <p:cNvPr id="8" name="Arrow: Right 7">
            <a:extLst>
              <a:ext uri="{FF2B5EF4-FFF2-40B4-BE49-F238E27FC236}">
                <a16:creationId xmlns:a16="http://schemas.microsoft.com/office/drawing/2014/main" id="{6A8CF1EB-95F3-05DB-D274-9DC9B0019707}"/>
              </a:ext>
            </a:extLst>
          </p:cNvPr>
          <p:cNvSpPr/>
          <p:nvPr/>
        </p:nvSpPr>
        <p:spPr>
          <a:xfrm>
            <a:off x="5193751" y="3988202"/>
            <a:ext cx="531223" cy="39188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32">
            <a:extLst>
              <a:ext uri="{FF2B5EF4-FFF2-40B4-BE49-F238E27FC236}">
                <a16:creationId xmlns:a16="http://schemas.microsoft.com/office/drawing/2014/main" id="{1D299DCF-78AC-1ED1-9105-655B8727D23D}"/>
              </a:ext>
            </a:extLst>
          </p:cNvPr>
          <p:cNvSpPr txBox="1"/>
          <p:nvPr/>
        </p:nvSpPr>
        <p:spPr>
          <a:xfrm>
            <a:off x="3106190" y="5854831"/>
            <a:ext cx="1417002"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a:solidFill>
                  <a:srgbClr val="01ACB6"/>
                </a:solidFill>
                <a:latin typeface="Calibri" panose="020F0502020204030204" pitchFamily="34" charset="0"/>
                <a:cs typeface="Calibri" panose="020F0502020204030204" pitchFamily="34" charset="0"/>
              </a:rPr>
              <a:t>user q</a:t>
            </a:r>
            <a:r>
              <a:rPr lang="en-IN" sz="2000" b="1" err="1">
                <a:solidFill>
                  <a:srgbClr val="01ACB6"/>
                </a:solidFill>
                <a:latin typeface="Calibri" panose="020F0502020204030204" pitchFamily="34" charset="0"/>
                <a:cs typeface="Calibri" panose="020F0502020204030204" pitchFamily="34" charset="0"/>
              </a:rPr>
              <a:t>uery</a:t>
            </a:r>
            <a:endParaRPr lang="en-US" sz="2000" b="1">
              <a:solidFill>
                <a:srgbClr val="01ACB6"/>
              </a:solidFill>
              <a:latin typeface="Calibri" panose="020F0502020204030204" pitchFamily="34" charset="0"/>
              <a:cs typeface="Calibri" panose="020F0502020204030204" pitchFamily="34" charset="0"/>
            </a:endParaRPr>
          </a:p>
        </p:txBody>
      </p:sp>
      <p:grpSp>
        <p:nvGrpSpPr>
          <p:cNvPr id="25" name="Group 24">
            <a:extLst>
              <a:ext uri="{FF2B5EF4-FFF2-40B4-BE49-F238E27FC236}">
                <a16:creationId xmlns:a16="http://schemas.microsoft.com/office/drawing/2014/main" id="{04508B21-107D-54EC-15A9-EA531C63A9BA}"/>
              </a:ext>
            </a:extLst>
          </p:cNvPr>
          <p:cNvGrpSpPr/>
          <p:nvPr/>
        </p:nvGrpSpPr>
        <p:grpSpPr>
          <a:xfrm>
            <a:off x="6223866" y="2714210"/>
            <a:ext cx="3309524" cy="3058336"/>
            <a:chOff x="6042294" y="2938072"/>
            <a:chExt cx="3491096" cy="3440354"/>
          </a:xfrm>
        </p:grpSpPr>
        <p:pic>
          <p:nvPicPr>
            <p:cNvPr id="18" name="Picture 17">
              <a:extLst>
                <a:ext uri="{FF2B5EF4-FFF2-40B4-BE49-F238E27FC236}">
                  <a16:creationId xmlns:a16="http://schemas.microsoft.com/office/drawing/2014/main" id="{3B6D78B0-DCF9-FA85-683C-4FF8675B3003}"/>
                </a:ext>
              </a:extLst>
            </p:cNvPr>
            <p:cNvPicPr>
              <a:picLocks noChangeAspect="1"/>
            </p:cNvPicPr>
            <p:nvPr/>
          </p:nvPicPr>
          <p:blipFill rotWithShape="1">
            <a:blip r:embed="rId4"/>
            <a:srcRect l="18032" t="16575" r="18272" b="20654"/>
            <a:stretch/>
          </p:blipFill>
          <p:spPr>
            <a:xfrm>
              <a:off x="6042294" y="2938072"/>
              <a:ext cx="3491096" cy="3440354"/>
            </a:xfrm>
            <a:prstGeom prst="ellipse">
              <a:avLst/>
            </a:prstGeom>
          </p:spPr>
        </p:pic>
        <p:pic>
          <p:nvPicPr>
            <p:cNvPr id="20" name="Picture 19">
              <a:extLst>
                <a:ext uri="{FF2B5EF4-FFF2-40B4-BE49-F238E27FC236}">
                  <a16:creationId xmlns:a16="http://schemas.microsoft.com/office/drawing/2014/main" id="{55AFFD61-B89A-9915-D3D4-27ECB472362A}"/>
                </a:ext>
              </a:extLst>
            </p:cNvPr>
            <p:cNvPicPr>
              <a:picLocks noChangeAspect="1"/>
            </p:cNvPicPr>
            <p:nvPr/>
          </p:nvPicPr>
          <p:blipFill rotWithShape="1">
            <a:blip r:embed="rId5"/>
            <a:srcRect l="17496" t="14662" r="16801" b="25665"/>
            <a:stretch/>
          </p:blipFill>
          <p:spPr>
            <a:xfrm>
              <a:off x="6604409" y="3257608"/>
              <a:ext cx="1070580" cy="972332"/>
            </a:xfrm>
            <a:prstGeom prst="ellipse">
              <a:avLst/>
            </a:prstGeom>
          </p:spPr>
        </p:pic>
        <p:pic>
          <p:nvPicPr>
            <p:cNvPr id="21" name="Picture 20">
              <a:extLst>
                <a:ext uri="{FF2B5EF4-FFF2-40B4-BE49-F238E27FC236}">
                  <a16:creationId xmlns:a16="http://schemas.microsoft.com/office/drawing/2014/main" id="{A38E0C71-C9FA-99EB-81C6-82CA49499A2D}"/>
                </a:ext>
              </a:extLst>
            </p:cNvPr>
            <p:cNvPicPr>
              <a:picLocks noChangeAspect="1"/>
            </p:cNvPicPr>
            <p:nvPr/>
          </p:nvPicPr>
          <p:blipFill rotWithShape="1">
            <a:blip r:embed="rId6"/>
            <a:srcRect l="17592" t="6993" r="15370" b="21030"/>
            <a:stretch/>
          </p:blipFill>
          <p:spPr>
            <a:xfrm>
              <a:off x="8112055" y="3813830"/>
              <a:ext cx="905602" cy="972333"/>
            </a:xfrm>
            <a:prstGeom prst="ellipse">
              <a:avLst/>
            </a:prstGeom>
          </p:spPr>
        </p:pic>
        <p:pic>
          <p:nvPicPr>
            <p:cNvPr id="23" name="Picture 22">
              <a:extLst>
                <a:ext uri="{FF2B5EF4-FFF2-40B4-BE49-F238E27FC236}">
                  <a16:creationId xmlns:a16="http://schemas.microsoft.com/office/drawing/2014/main" id="{49FB4B4F-840A-13F2-C7D6-EA9288FD476E}"/>
                </a:ext>
              </a:extLst>
            </p:cNvPr>
            <p:cNvPicPr>
              <a:picLocks noChangeAspect="1"/>
            </p:cNvPicPr>
            <p:nvPr/>
          </p:nvPicPr>
          <p:blipFill rotWithShape="1">
            <a:blip r:embed="rId7"/>
            <a:srcRect l="12310" t="9952" r="11206" b="14600"/>
            <a:stretch/>
          </p:blipFill>
          <p:spPr>
            <a:xfrm>
              <a:off x="6604409" y="4786163"/>
              <a:ext cx="962950" cy="949902"/>
            </a:xfrm>
            <a:prstGeom prst="ellipse">
              <a:avLst/>
            </a:prstGeom>
          </p:spPr>
        </p:pic>
        <p:pic>
          <p:nvPicPr>
            <p:cNvPr id="24" name="Picture 23">
              <a:extLst>
                <a:ext uri="{FF2B5EF4-FFF2-40B4-BE49-F238E27FC236}">
                  <a16:creationId xmlns:a16="http://schemas.microsoft.com/office/drawing/2014/main" id="{6555D530-8D30-6957-0F6D-4B13A8B187C2}"/>
                </a:ext>
              </a:extLst>
            </p:cNvPr>
            <p:cNvPicPr>
              <a:picLocks noChangeAspect="1"/>
            </p:cNvPicPr>
            <p:nvPr/>
          </p:nvPicPr>
          <p:blipFill rotWithShape="1">
            <a:blip r:embed="rId8"/>
            <a:srcRect l="14656" t="4068" r="12202" b="19653"/>
            <a:stretch/>
          </p:blipFill>
          <p:spPr>
            <a:xfrm>
              <a:off x="8054708" y="5094183"/>
              <a:ext cx="962949" cy="1004229"/>
            </a:xfrm>
            <a:prstGeom prst="ellipse">
              <a:avLst/>
            </a:prstGeom>
          </p:spPr>
        </p:pic>
      </p:grpSp>
      <p:sp>
        <p:nvSpPr>
          <p:cNvPr id="26" name="TextBox 32">
            <a:extLst>
              <a:ext uri="{FF2B5EF4-FFF2-40B4-BE49-F238E27FC236}">
                <a16:creationId xmlns:a16="http://schemas.microsoft.com/office/drawing/2014/main" id="{195F4FE3-8A93-F70B-0DFC-A8041AD55D58}"/>
              </a:ext>
            </a:extLst>
          </p:cNvPr>
          <p:cNvSpPr txBox="1"/>
          <p:nvPr/>
        </p:nvSpPr>
        <p:spPr>
          <a:xfrm>
            <a:off x="7041039" y="5868389"/>
            <a:ext cx="1803862"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a:solidFill>
                  <a:srgbClr val="01ACB6"/>
                </a:solidFill>
                <a:latin typeface="Calibri" panose="020F0502020204030204" pitchFamily="34" charset="0"/>
                <a:cs typeface="Calibri" panose="020F0502020204030204" pitchFamily="34" charset="0"/>
              </a:rPr>
              <a:t>set of items</a:t>
            </a:r>
          </a:p>
        </p:txBody>
      </p:sp>
      <p:pic>
        <p:nvPicPr>
          <p:cNvPr id="5" name="Picture 4" descr="A close-up of a logo">
            <a:extLst>
              <a:ext uri="{FF2B5EF4-FFF2-40B4-BE49-F238E27FC236}">
                <a16:creationId xmlns:a16="http://schemas.microsoft.com/office/drawing/2014/main" id="{39EF8FE2-4BCC-6C4C-493D-28F034AB1256}"/>
              </a:ext>
            </a:extLst>
          </p:cNvPr>
          <p:cNvPicPr>
            <a:picLocks noChangeAspect="1"/>
          </p:cNvPicPr>
          <p:nvPr/>
        </p:nvPicPr>
        <p:blipFill rotWithShape="1">
          <a:blip r:embed="rId9">
            <a:extLst>
              <a:ext uri="{28A0092B-C50C-407E-A947-70E740481C1C}">
                <a14:useLocalDpi xmlns:a14="http://schemas.microsoft.com/office/drawing/2010/main" val="0"/>
              </a:ext>
            </a:extLst>
          </a:blip>
          <a:srcRect t="18127" b="7508"/>
          <a:stretch/>
        </p:blipFill>
        <p:spPr>
          <a:xfrm>
            <a:off x="10314647" y="0"/>
            <a:ext cx="1839935" cy="566693"/>
          </a:xfrm>
          <a:prstGeom prst="rect">
            <a:avLst/>
          </a:prstGeom>
        </p:spPr>
      </p:pic>
    </p:spTree>
    <p:extLst>
      <p:ext uri="{BB962C8B-B14F-4D97-AF65-F5344CB8AC3E}">
        <p14:creationId xmlns:p14="http://schemas.microsoft.com/office/powerpoint/2010/main" val="299550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Product Recommendation</a:t>
            </a:r>
            <a:endParaRPr lang="en-IN"/>
          </a:p>
        </p:txBody>
      </p:sp>
      <p:pic>
        <p:nvPicPr>
          <p:cNvPr id="7" name="Picture 6">
            <a:extLst>
              <a:ext uri="{FF2B5EF4-FFF2-40B4-BE49-F238E27FC236}">
                <a16:creationId xmlns:a16="http://schemas.microsoft.com/office/drawing/2014/main" id="{D163F65E-E4A4-9FF9-11A8-EF20855E9D9D}"/>
              </a:ext>
            </a:extLst>
          </p:cNvPr>
          <p:cNvPicPr>
            <a:picLocks noChangeAspect="1"/>
          </p:cNvPicPr>
          <p:nvPr/>
        </p:nvPicPr>
        <p:blipFill rotWithShape="1">
          <a:blip r:embed="rId3"/>
          <a:srcRect l="18309" t="12424" r="18372" b="24372"/>
          <a:stretch/>
        </p:blipFill>
        <p:spPr>
          <a:xfrm>
            <a:off x="4053467" y="1935673"/>
            <a:ext cx="1013405" cy="1011580"/>
          </a:xfrm>
          <a:prstGeom prst="ellipse">
            <a:avLst/>
          </a:prstGeom>
        </p:spPr>
      </p:pic>
      <p:sp>
        <p:nvSpPr>
          <p:cNvPr id="8" name="Arrow: Right 7">
            <a:extLst>
              <a:ext uri="{FF2B5EF4-FFF2-40B4-BE49-F238E27FC236}">
                <a16:creationId xmlns:a16="http://schemas.microsoft.com/office/drawing/2014/main" id="{6A8CF1EB-95F3-05DB-D274-9DC9B0019707}"/>
              </a:ext>
            </a:extLst>
          </p:cNvPr>
          <p:cNvSpPr/>
          <p:nvPr/>
        </p:nvSpPr>
        <p:spPr>
          <a:xfrm>
            <a:off x="5603993" y="2276365"/>
            <a:ext cx="531223" cy="39188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32">
            <a:extLst>
              <a:ext uri="{FF2B5EF4-FFF2-40B4-BE49-F238E27FC236}">
                <a16:creationId xmlns:a16="http://schemas.microsoft.com/office/drawing/2014/main" id="{1D299DCF-78AC-1ED1-9105-655B8727D23D}"/>
              </a:ext>
            </a:extLst>
          </p:cNvPr>
          <p:cNvSpPr txBox="1"/>
          <p:nvPr/>
        </p:nvSpPr>
        <p:spPr>
          <a:xfrm>
            <a:off x="1840459" y="3910748"/>
            <a:ext cx="2633025" cy="76944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200" b="1">
                <a:solidFill>
                  <a:srgbClr val="01ACB6"/>
                </a:solidFill>
                <a:latin typeface="Calibri" panose="020F0502020204030204" pitchFamily="34" charset="0"/>
                <a:cs typeface="Calibri" panose="020F0502020204030204" pitchFamily="34" charset="0"/>
              </a:rPr>
              <a:t>“latest wireless </a:t>
            </a:r>
            <a:r>
              <a:rPr lang="en-US" sz="2200" b="1" err="1">
                <a:solidFill>
                  <a:srgbClr val="01ACB6"/>
                </a:solidFill>
                <a:latin typeface="Calibri" panose="020F0502020204030204" pitchFamily="34" charset="0"/>
                <a:cs typeface="Calibri" panose="020F0502020204030204" pitchFamily="34" charset="0"/>
              </a:rPr>
              <a:t>bluetooth</a:t>
            </a:r>
            <a:r>
              <a:rPr lang="en-US" sz="2200" b="1">
                <a:solidFill>
                  <a:srgbClr val="01ACB6"/>
                </a:solidFill>
                <a:latin typeface="Calibri" panose="020F0502020204030204" pitchFamily="34" charset="0"/>
                <a:cs typeface="Calibri" panose="020F0502020204030204" pitchFamily="34" charset="0"/>
              </a:rPr>
              <a:t> earbuds”</a:t>
            </a:r>
          </a:p>
        </p:txBody>
      </p:sp>
      <p:grpSp>
        <p:nvGrpSpPr>
          <p:cNvPr id="25" name="Group 24">
            <a:extLst>
              <a:ext uri="{FF2B5EF4-FFF2-40B4-BE49-F238E27FC236}">
                <a16:creationId xmlns:a16="http://schemas.microsoft.com/office/drawing/2014/main" id="{04508B21-107D-54EC-15A9-EA531C63A9BA}"/>
              </a:ext>
            </a:extLst>
          </p:cNvPr>
          <p:cNvGrpSpPr/>
          <p:nvPr/>
        </p:nvGrpSpPr>
        <p:grpSpPr>
          <a:xfrm>
            <a:off x="6672337" y="1429240"/>
            <a:ext cx="2267126" cy="1931506"/>
            <a:chOff x="6042294" y="2938072"/>
            <a:chExt cx="3491096" cy="3440354"/>
          </a:xfrm>
        </p:grpSpPr>
        <p:pic>
          <p:nvPicPr>
            <p:cNvPr id="18" name="Picture 17">
              <a:extLst>
                <a:ext uri="{FF2B5EF4-FFF2-40B4-BE49-F238E27FC236}">
                  <a16:creationId xmlns:a16="http://schemas.microsoft.com/office/drawing/2014/main" id="{3B6D78B0-DCF9-FA85-683C-4FF8675B3003}"/>
                </a:ext>
              </a:extLst>
            </p:cNvPr>
            <p:cNvPicPr>
              <a:picLocks noChangeAspect="1"/>
            </p:cNvPicPr>
            <p:nvPr/>
          </p:nvPicPr>
          <p:blipFill rotWithShape="1">
            <a:blip r:embed="rId4"/>
            <a:srcRect l="18032" t="16575" r="18272" b="20654"/>
            <a:stretch/>
          </p:blipFill>
          <p:spPr>
            <a:xfrm>
              <a:off x="6042294" y="2938072"/>
              <a:ext cx="3491096" cy="3440354"/>
            </a:xfrm>
            <a:prstGeom prst="ellipse">
              <a:avLst/>
            </a:prstGeom>
          </p:spPr>
        </p:pic>
        <p:pic>
          <p:nvPicPr>
            <p:cNvPr id="20" name="Picture 19">
              <a:extLst>
                <a:ext uri="{FF2B5EF4-FFF2-40B4-BE49-F238E27FC236}">
                  <a16:creationId xmlns:a16="http://schemas.microsoft.com/office/drawing/2014/main" id="{55AFFD61-B89A-9915-D3D4-27ECB472362A}"/>
                </a:ext>
              </a:extLst>
            </p:cNvPr>
            <p:cNvPicPr>
              <a:picLocks noChangeAspect="1"/>
            </p:cNvPicPr>
            <p:nvPr/>
          </p:nvPicPr>
          <p:blipFill rotWithShape="1">
            <a:blip r:embed="rId5"/>
            <a:srcRect l="17496" t="14662" r="16801" b="25665"/>
            <a:stretch/>
          </p:blipFill>
          <p:spPr>
            <a:xfrm>
              <a:off x="6604409" y="3257608"/>
              <a:ext cx="1070580" cy="972332"/>
            </a:xfrm>
            <a:prstGeom prst="ellipse">
              <a:avLst/>
            </a:prstGeom>
          </p:spPr>
        </p:pic>
        <p:pic>
          <p:nvPicPr>
            <p:cNvPr id="21" name="Picture 20">
              <a:extLst>
                <a:ext uri="{FF2B5EF4-FFF2-40B4-BE49-F238E27FC236}">
                  <a16:creationId xmlns:a16="http://schemas.microsoft.com/office/drawing/2014/main" id="{A38E0C71-C9FA-99EB-81C6-82CA49499A2D}"/>
                </a:ext>
              </a:extLst>
            </p:cNvPr>
            <p:cNvPicPr>
              <a:picLocks noChangeAspect="1"/>
            </p:cNvPicPr>
            <p:nvPr/>
          </p:nvPicPr>
          <p:blipFill rotWithShape="1">
            <a:blip r:embed="rId6"/>
            <a:srcRect l="17592" t="6993" r="15370" b="21030"/>
            <a:stretch/>
          </p:blipFill>
          <p:spPr>
            <a:xfrm>
              <a:off x="8112055" y="3813830"/>
              <a:ext cx="905602" cy="972333"/>
            </a:xfrm>
            <a:prstGeom prst="ellipse">
              <a:avLst/>
            </a:prstGeom>
          </p:spPr>
        </p:pic>
        <p:pic>
          <p:nvPicPr>
            <p:cNvPr id="23" name="Picture 22">
              <a:extLst>
                <a:ext uri="{FF2B5EF4-FFF2-40B4-BE49-F238E27FC236}">
                  <a16:creationId xmlns:a16="http://schemas.microsoft.com/office/drawing/2014/main" id="{49FB4B4F-840A-13F2-C7D6-EA9288FD476E}"/>
                </a:ext>
              </a:extLst>
            </p:cNvPr>
            <p:cNvPicPr>
              <a:picLocks noChangeAspect="1"/>
            </p:cNvPicPr>
            <p:nvPr/>
          </p:nvPicPr>
          <p:blipFill rotWithShape="1">
            <a:blip r:embed="rId7"/>
            <a:srcRect l="12310" t="9952" r="11206" b="14600"/>
            <a:stretch/>
          </p:blipFill>
          <p:spPr>
            <a:xfrm>
              <a:off x="6604409" y="4786163"/>
              <a:ext cx="962950" cy="949902"/>
            </a:xfrm>
            <a:prstGeom prst="ellipse">
              <a:avLst/>
            </a:prstGeom>
          </p:spPr>
        </p:pic>
        <p:pic>
          <p:nvPicPr>
            <p:cNvPr id="24" name="Picture 23">
              <a:extLst>
                <a:ext uri="{FF2B5EF4-FFF2-40B4-BE49-F238E27FC236}">
                  <a16:creationId xmlns:a16="http://schemas.microsoft.com/office/drawing/2014/main" id="{6555D530-8D30-6957-0F6D-4B13A8B187C2}"/>
                </a:ext>
              </a:extLst>
            </p:cNvPr>
            <p:cNvPicPr>
              <a:picLocks noChangeAspect="1"/>
            </p:cNvPicPr>
            <p:nvPr/>
          </p:nvPicPr>
          <p:blipFill rotWithShape="1">
            <a:blip r:embed="rId8"/>
            <a:srcRect l="14656" t="4068" r="12202" b="19653"/>
            <a:stretch/>
          </p:blipFill>
          <p:spPr>
            <a:xfrm>
              <a:off x="8054708" y="5094183"/>
              <a:ext cx="962949" cy="1004229"/>
            </a:xfrm>
            <a:prstGeom prst="ellipse">
              <a:avLst/>
            </a:prstGeom>
          </p:spPr>
        </p:pic>
      </p:grpSp>
      <p:grpSp>
        <p:nvGrpSpPr>
          <p:cNvPr id="17" name="Group 16">
            <a:extLst>
              <a:ext uri="{FF2B5EF4-FFF2-40B4-BE49-F238E27FC236}">
                <a16:creationId xmlns:a16="http://schemas.microsoft.com/office/drawing/2014/main" id="{8B86FB4F-7267-F134-F7B3-415EE38DED26}"/>
              </a:ext>
            </a:extLst>
          </p:cNvPr>
          <p:cNvGrpSpPr/>
          <p:nvPr/>
        </p:nvGrpSpPr>
        <p:grpSpPr>
          <a:xfrm>
            <a:off x="838200" y="4841140"/>
            <a:ext cx="4807595" cy="695981"/>
            <a:chOff x="838200" y="5172408"/>
            <a:chExt cx="4807595" cy="695981"/>
          </a:xfrm>
        </p:grpSpPr>
        <p:pic>
          <p:nvPicPr>
            <p:cNvPr id="6" name="Picture 5">
              <a:extLst>
                <a:ext uri="{FF2B5EF4-FFF2-40B4-BE49-F238E27FC236}">
                  <a16:creationId xmlns:a16="http://schemas.microsoft.com/office/drawing/2014/main" id="{9F84BCBD-D340-7BA4-B623-02894DDCB92B}"/>
                </a:ext>
              </a:extLst>
            </p:cNvPr>
            <p:cNvPicPr>
              <a:picLocks noChangeAspect="1"/>
            </p:cNvPicPr>
            <p:nvPr/>
          </p:nvPicPr>
          <p:blipFill>
            <a:blip r:embed="rId9"/>
            <a:srcRect r="23506" b="56330"/>
            <a:stretch/>
          </p:blipFill>
          <p:spPr>
            <a:xfrm>
              <a:off x="838200" y="5172408"/>
              <a:ext cx="4807595" cy="695981"/>
            </a:xfrm>
            <a:prstGeom prst="rect">
              <a:avLst/>
            </a:prstGeom>
          </p:spPr>
        </p:pic>
        <p:sp>
          <p:nvSpPr>
            <p:cNvPr id="12" name="Rectangle 11">
              <a:extLst>
                <a:ext uri="{FF2B5EF4-FFF2-40B4-BE49-F238E27FC236}">
                  <a16:creationId xmlns:a16="http://schemas.microsoft.com/office/drawing/2014/main" id="{F2121B24-14EA-A7ED-5FA8-ECF10B8F01C1}"/>
                </a:ext>
              </a:extLst>
            </p:cNvPr>
            <p:cNvSpPr/>
            <p:nvPr/>
          </p:nvSpPr>
          <p:spPr>
            <a:xfrm>
              <a:off x="2492295" y="5196730"/>
              <a:ext cx="2733828" cy="473632"/>
            </a:xfrm>
            <a:prstGeom prst="rect">
              <a:avLst/>
            </a:prstGeom>
            <a:noFill/>
            <a:ln w="254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6" name="Group 15">
            <a:extLst>
              <a:ext uri="{FF2B5EF4-FFF2-40B4-BE49-F238E27FC236}">
                <a16:creationId xmlns:a16="http://schemas.microsoft.com/office/drawing/2014/main" id="{70B18085-B74D-8E01-BB81-FF6BAEC60933}"/>
              </a:ext>
            </a:extLst>
          </p:cNvPr>
          <p:cNvGrpSpPr/>
          <p:nvPr/>
        </p:nvGrpSpPr>
        <p:grpSpPr>
          <a:xfrm>
            <a:off x="5873921" y="3565374"/>
            <a:ext cx="5308154" cy="2597712"/>
            <a:chOff x="7912903" y="4056227"/>
            <a:chExt cx="4211241" cy="2060903"/>
          </a:xfrm>
        </p:grpSpPr>
        <p:pic>
          <p:nvPicPr>
            <p:cNvPr id="13" name="Picture 12" descr="A screenshot of a computer">
              <a:extLst>
                <a:ext uri="{FF2B5EF4-FFF2-40B4-BE49-F238E27FC236}">
                  <a16:creationId xmlns:a16="http://schemas.microsoft.com/office/drawing/2014/main" id="{3A30DF99-BE81-3BD6-0ADE-402578DEB4C7}"/>
                </a:ext>
              </a:extLst>
            </p:cNvPr>
            <p:cNvPicPr>
              <a:picLocks noChangeAspect="1"/>
            </p:cNvPicPr>
            <p:nvPr/>
          </p:nvPicPr>
          <p:blipFill>
            <a:blip r:embed="rId10">
              <a:extLst>
                <a:ext uri="{28A0092B-C50C-407E-A947-70E740481C1C}">
                  <a14:useLocalDpi xmlns:a14="http://schemas.microsoft.com/office/drawing/2010/main" val="0"/>
                </a:ext>
              </a:extLst>
            </a:blip>
            <a:srcRect l="19963" t="15503" b="1235"/>
            <a:stretch/>
          </p:blipFill>
          <p:spPr>
            <a:xfrm>
              <a:off x="7912903" y="4056227"/>
              <a:ext cx="4211241" cy="2060903"/>
            </a:xfrm>
            <a:prstGeom prst="rect">
              <a:avLst/>
            </a:prstGeom>
          </p:spPr>
        </p:pic>
        <p:sp>
          <p:nvSpPr>
            <p:cNvPr id="15" name="Rectangle 14">
              <a:extLst>
                <a:ext uri="{FF2B5EF4-FFF2-40B4-BE49-F238E27FC236}">
                  <a16:creationId xmlns:a16="http://schemas.microsoft.com/office/drawing/2014/main" id="{C80814B9-2ED8-7387-3672-97F24C9BB287}"/>
                </a:ext>
              </a:extLst>
            </p:cNvPr>
            <p:cNvSpPr/>
            <p:nvPr/>
          </p:nvSpPr>
          <p:spPr>
            <a:xfrm>
              <a:off x="7979202" y="4444346"/>
              <a:ext cx="4081617" cy="1672783"/>
            </a:xfrm>
            <a:prstGeom prst="rect">
              <a:avLst/>
            </a:prstGeom>
            <a:noFill/>
            <a:ln w="254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361100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Novel (Zero-Shot) Items</a:t>
            </a:r>
            <a:endParaRPr lang="en-IN"/>
          </a:p>
        </p:txBody>
      </p:sp>
      <p:sp>
        <p:nvSpPr>
          <p:cNvPr id="3" name="Content Placeholder 2">
            <a:extLst>
              <a:ext uri="{FF2B5EF4-FFF2-40B4-BE49-F238E27FC236}">
                <a16:creationId xmlns:a16="http://schemas.microsoft.com/office/drawing/2014/main" id="{6856A6B4-E732-528D-2DC1-65D86651B5C2}"/>
              </a:ext>
            </a:extLst>
          </p:cNvPr>
          <p:cNvSpPr>
            <a:spLocks noGrp="1"/>
          </p:cNvSpPr>
          <p:nvPr>
            <p:ph idx="1"/>
          </p:nvPr>
        </p:nvSpPr>
        <p:spPr/>
        <p:txBody>
          <a:bodyPr>
            <a:normAutofit/>
          </a:bodyPr>
          <a:lstStyle/>
          <a:p>
            <a:r>
              <a:rPr lang="en-US" sz="2400" b="1"/>
              <a:t> </a:t>
            </a:r>
            <a:r>
              <a:rPr lang="en-GB" sz="2400" b="1" kern="0">
                <a:solidFill>
                  <a:schemeClr val="accent1">
                    <a:lumMod val="75000"/>
                  </a:schemeClr>
                </a:solidFill>
                <a:ea typeface="Calibri"/>
                <a:cs typeface="Calibri"/>
                <a:sym typeface="Calibri"/>
              </a:rPr>
              <a:t>Goal</a:t>
            </a:r>
            <a:r>
              <a:rPr lang="en-US" sz="2400" b="1" kern="0">
                <a:solidFill>
                  <a:srgbClr val="1F497D"/>
                </a:solidFill>
                <a:ea typeface="Calibri"/>
                <a:cs typeface="Calibri" panose="020F0502020204030204" pitchFamily="34" charset="0"/>
                <a:sym typeface="Calibri"/>
              </a:rPr>
              <a:t>: </a:t>
            </a:r>
            <a:r>
              <a:rPr lang="en-US" sz="2400"/>
              <a:t>Efficient and Accurate Solutions for handling zero-shot items.</a:t>
            </a:r>
          </a:p>
          <a:p>
            <a:pPr marL="0" indent="0">
              <a:buNone/>
            </a:pPr>
            <a:endParaRPr lang="en-US" sz="2400"/>
          </a:p>
          <a:p>
            <a:endParaRPr lang="en-US" sz="2400"/>
          </a:p>
          <a:p>
            <a:pPr marL="0" indent="0">
              <a:buNone/>
            </a:pPr>
            <a:r>
              <a:rPr lang="en-US" sz="2400"/>
              <a:t>What we want in an ideal solution:</a:t>
            </a:r>
          </a:p>
          <a:p>
            <a:pPr marL="457200" indent="-457200">
              <a:buAutoNum type="arabicPeriod"/>
            </a:pPr>
            <a:r>
              <a:rPr lang="en-US" sz="2400"/>
              <a:t>[Accuracy] 🎯 High Accuracy on both novel and observed items.</a:t>
            </a:r>
          </a:p>
          <a:p>
            <a:pPr marL="457200" indent="-457200">
              <a:buAutoNum type="arabicPeriod"/>
            </a:pPr>
            <a:r>
              <a:rPr lang="en-US" sz="2400"/>
              <a:t>[Efficiency] 🚀 Low Retrieval Time</a:t>
            </a:r>
          </a:p>
          <a:p>
            <a:pPr marL="457200" indent="-457200">
              <a:buAutoNum type="arabicPeriod"/>
            </a:pPr>
            <a:r>
              <a:rPr lang="en-US" sz="2400"/>
              <a:t>[Efficiency] 🚀 Low Representation time for new items</a:t>
            </a:r>
          </a:p>
          <a:p>
            <a:pPr marL="457200" indent="-457200">
              <a:buAutoNum type="arabicPeriod"/>
            </a:pPr>
            <a:endParaRPr lang="en-US" sz="2400"/>
          </a:p>
          <a:p>
            <a:pPr marL="457200" indent="-457200">
              <a:buAutoNum type="arabicPeriod"/>
            </a:pPr>
            <a:endParaRPr lang="en-US" sz="2400"/>
          </a:p>
          <a:p>
            <a:endParaRPr lang="en-US"/>
          </a:p>
          <a:p>
            <a:endParaRPr lang="en-US"/>
          </a:p>
          <a:p>
            <a:endParaRPr lang="en-US"/>
          </a:p>
          <a:p>
            <a:endParaRPr lang="en-US"/>
          </a:p>
          <a:p>
            <a:pPr marL="0" indent="0">
              <a:buNone/>
            </a:pPr>
            <a:endParaRPr lang="en-IN"/>
          </a:p>
        </p:txBody>
      </p:sp>
    </p:spTree>
    <p:extLst>
      <p:ext uri="{BB962C8B-B14F-4D97-AF65-F5344CB8AC3E}">
        <p14:creationId xmlns:p14="http://schemas.microsoft.com/office/powerpoint/2010/main" val="3413104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Previous Approaches</a:t>
            </a:r>
            <a:endParaRPr lang="en-IN"/>
          </a:p>
        </p:txBody>
      </p:sp>
      <p:graphicFrame>
        <p:nvGraphicFramePr>
          <p:cNvPr id="4" name="Content Placeholder 3">
            <a:extLst>
              <a:ext uri="{FF2B5EF4-FFF2-40B4-BE49-F238E27FC236}">
                <a16:creationId xmlns:a16="http://schemas.microsoft.com/office/drawing/2014/main" id="{9D72D04A-DBA5-6965-6382-B14A9503E05E}"/>
              </a:ext>
            </a:extLst>
          </p:cNvPr>
          <p:cNvGraphicFramePr>
            <a:graphicFrameLocks noGrp="1"/>
          </p:cNvGraphicFramePr>
          <p:nvPr>
            <p:ph idx="1"/>
            <p:extLst>
              <p:ext uri="{D42A27DB-BD31-4B8C-83A1-F6EECF244321}">
                <p14:modId xmlns:p14="http://schemas.microsoft.com/office/powerpoint/2010/main" val="1767042269"/>
              </p:ext>
            </p:extLst>
          </p:nvPr>
        </p:nvGraphicFramePr>
        <p:xfrm>
          <a:off x="1283425" y="2962093"/>
          <a:ext cx="9625150" cy="3372380"/>
        </p:xfrm>
        <a:graphic>
          <a:graphicData uri="http://schemas.openxmlformats.org/drawingml/2006/table">
            <a:tbl>
              <a:tblPr firstRow="1">
                <a:tableStyleId>{2D5ABB26-0587-4C30-8999-92F81FD0307C}</a:tableStyleId>
              </a:tblPr>
              <a:tblGrid>
                <a:gridCol w="3034016">
                  <a:extLst>
                    <a:ext uri="{9D8B030D-6E8A-4147-A177-3AD203B41FA5}">
                      <a16:colId xmlns:a16="http://schemas.microsoft.com/office/drawing/2014/main" val="1029656838"/>
                    </a:ext>
                  </a:extLst>
                </a:gridCol>
                <a:gridCol w="2240638">
                  <a:extLst>
                    <a:ext uri="{9D8B030D-6E8A-4147-A177-3AD203B41FA5}">
                      <a16:colId xmlns:a16="http://schemas.microsoft.com/office/drawing/2014/main" val="294069472"/>
                    </a:ext>
                  </a:extLst>
                </a:gridCol>
                <a:gridCol w="2223201">
                  <a:extLst>
                    <a:ext uri="{9D8B030D-6E8A-4147-A177-3AD203B41FA5}">
                      <a16:colId xmlns:a16="http://schemas.microsoft.com/office/drawing/2014/main" val="3723441845"/>
                    </a:ext>
                  </a:extLst>
                </a:gridCol>
                <a:gridCol w="2127295">
                  <a:extLst>
                    <a:ext uri="{9D8B030D-6E8A-4147-A177-3AD203B41FA5}">
                      <a16:colId xmlns:a16="http://schemas.microsoft.com/office/drawing/2014/main" val="3107864244"/>
                    </a:ext>
                  </a:extLst>
                </a:gridCol>
              </a:tblGrid>
              <a:tr h="573783">
                <a:tc>
                  <a:txBody>
                    <a:bodyPr/>
                    <a:lstStyle/>
                    <a:p>
                      <a:pPr algn="ctr"/>
                      <a:endParaRPr lang="en-IN"/>
                    </a:p>
                  </a:txBody>
                  <a:tcPr anchor="ctr"/>
                </a:tc>
                <a:tc>
                  <a:txBody>
                    <a:bodyPr/>
                    <a:lstStyle/>
                    <a:p>
                      <a:pPr algn="ctr"/>
                      <a:r>
                        <a:rPr lang="en-US" b="1"/>
                        <a:t>Dense Retrieval</a:t>
                      </a:r>
                      <a:endParaRPr lang="en-IN" b="1"/>
                    </a:p>
                  </a:txBody>
                  <a:tcPr anchor="ctr"/>
                </a:tc>
                <a:tc>
                  <a:txBody>
                    <a:bodyPr/>
                    <a:lstStyle/>
                    <a:p>
                      <a:pPr algn="ctr"/>
                      <a:r>
                        <a:rPr lang="en-US" b="1"/>
                        <a:t>Extreme Classification</a:t>
                      </a:r>
                      <a:endParaRPr lang="en-IN" b="1"/>
                    </a:p>
                  </a:txBody>
                  <a:tcPr anchor="ctr"/>
                </a:tc>
                <a:tc>
                  <a:txBody>
                    <a:bodyPr/>
                    <a:lstStyle/>
                    <a:p>
                      <a:pPr algn="ctr"/>
                      <a:r>
                        <a:rPr lang="en-US" b="1"/>
                        <a:t>What we want!</a:t>
                      </a:r>
                      <a:endParaRPr lang="en-IN" b="1"/>
                    </a:p>
                  </a:txBody>
                  <a:tcPr anchor="ctr">
                    <a:solidFill>
                      <a:schemeClr val="accent6">
                        <a:lumMod val="40000"/>
                        <a:lumOff val="60000"/>
                      </a:schemeClr>
                    </a:solidFill>
                  </a:tcPr>
                </a:tc>
                <a:extLst>
                  <a:ext uri="{0D108BD9-81ED-4DB2-BD59-A6C34878D82A}">
                    <a16:rowId xmlns:a16="http://schemas.microsoft.com/office/drawing/2014/main" val="337502144"/>
                  </a:ext>
                </a:extLst>
              </a:tr>
              <a:tr h="683075">
                <a:tc>
                  <a:txBody>
                    <a:bodyPr/>
                    <a:lstStyle/>
                    <a:p>
                      <a:pPr algn="ctr"/>
                      <a:r>
                        <a:rPr lang="en-US" b="1"/>
                        <a:t>Accuracy for Observed Items</a:t>
                      </a:r>
                      <a:endParaRPr lang="en-IN" b="1"/>
                    </a:p>
                  </a:txBody>
                  <a:tcPr anchor="ctr"/>
                </a:tc>
                <a:tc>
                  <a:txBody>
                    <a:bodyPr/>
                    <a:lstStyle/>
                    <a:p>
                      <a:pPr algn="ctr"/>
                      <a:r>
                        <a:rPr lang="en-US" sz="3600"/>
                        <a:t>✔️</a:t>
                      </a:r>
                      <a:endParaRPr lang="en-IN" sz="360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a:t>✔️✔️</a:t>
                      </a:r>
                      <a:endParaRPr lang="en-IN" sz="360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a:t>✔️✔️</a:t>
                      </a:r>
                      <a:endParaRPr lang="en-IN" sz="3600"/>
                    </a:p>
                  </a:txBody>
                  <a:tcPr anchor="ctr">
                    <a:solidFill>
                      <a:schemeClr val="accent6">
                        <a:lumMod val="40000"/>
                        <a:lumOff val="60000"/>
                      </a:schemeClr>
                    </a:solidFill>
                  </a:tcPr>
                </a:tc>
                <a:extLst>
                  <a:ext uri="{0D108BD9-81ED-4DB2-BD59-A6C34878D82A}">
                    <a16:rowId xmlns:a16="http://schemas.microsoft.com/office/drawing/2014/main" val="2530584977"/>
                  </a:ext>
                </a:extLst>
              </a:tr>
              <a:tr h="683075">
                <a:tc>
                  <a:txBody>
                    <a:bodyPr/>
                    <a:lstStyle/>
                    <a:p>
                      <a:pPr algn="ctr"/>
                      <a:r>
                        <a:rPr lang="en-US" b="1"/>
                        <a:t>Accuracy for Novel Items</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a:t>✔️</a:t>
                      </a:r>
                      <a:endParaRPr lang="en-IN" sz="3600"/>
                    </a:p>
                  </a:txBody>
                  <a:tcPr anchor="ctr"/>
                </a:tc>
                <a:tc>
                  <a:txBody>
                    <a:bodyPr/>
                    <a:lstStyle/>
                    <a:p>
                      <a:pPr algn="ctr"/>
                      <a:r>
                        <a:rPr lang="en-US" sz="3600"/>
                        <a:t>❌</a:t>
                      </a:r>
                      <a:endParaRPr lang="en-IN" sz="360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a:t>✔️✔️</a:t>
                      </a:r>
                      <a:endParaRPr lang="en-IN" sz="3600"/>
                    </a:p>
                  </a:txBody>
                  <a:tcPr anchor="ctr">
                    <a:solidFill>
                      <a:schemeClr val="accent6">
                        <a:lumMod val="40000"/>
                        <a:lumOff val="60000"/>
                      </a:schemeClr>
                    </a:solidFill>
                  </a:tcPr>
                </a:tc>
                <a:extLst>
                  <a:ext uri="{0D108BD9-81ED-4DB2-BD59-A6C34878D82A}">
                    <a16:rowId xmlns:a16="http://schemas.microsoft.com/office/drawing/2014/main" val="2882766883"/>
                  </a:ext>
                </a:extLst>
              </a:tr>
              <a:tr h="683075">
                <a:tc>
                  <a:txBody>
                    <a:bodyPr/>
                    <a:lstStyle/>
                    <a:p>
                      <a:pPr algn="ctr"/>
                      <a:r>
                        <a:rPr lang="en-US" b="1"/>
                        <a:t>Retrieval Time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a:t>✔️✔️</a:t>
                      </a:r>
                      <a:endParaRPr lang="en-IN" sz="360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a:t>✔️✔️</a:t>
                      </a:r>
                      <a:endParaRPr lang="en-IN" sz="360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a:t>✔️✔️</a:t>
                      </a:r>
                      <a:endParaRPr lang="en-IN" sz="3600"/>
                    </a:p>
                  </a:txBody>
                  <a:tcPr anchor="ctr">
                    <a:solidFill>
                      <a:schemeClr val="accent6">
                        <a:lumMod val="40000"/>
                        <a:lumOff val="60000"/>
                      </a:schemeClr>
                    </a:solidFill>
                  </a:tcPr>
                </a:tc>
                <a:extLst>
                  <a:ext uri="{0D108BD9-81ED-4DB2-BD59-A6C34878D82A}">
                    <a16:rowId xmlns:a16="http://schemas.microsoft.com/office/drawing/2014/main" val="3246209926"/>
                  </a:ext>
                </a:extLst>
              </a:tr>
              <a:tr h="683075">
                <a:tc>
                  <a:txBody>
                    <a:bodyPr/>
                    <a:lstStyle/>
                    <a:p>
                      <a:pPr algn="ctr"/>
                      <a:r>
                        <a:rPr lang="en-US" b="1"/>
                        <a:t>Representation Time</a:t>
                      </a:r>
                      <a:endParaRPr lang="en-IN" b="1"/>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a:t>✔️✔️</a:t>
                      </a:r>
                      <a:endParaRPr lang="en-IN" sz="3600"/>
                    </a:p>
                  </a:txBody>
                  <a:tcPr anchor="ctr"/>
                </a:tc>
                <a:tc>
                  <a:txBody>
                    <a:bodyPr/>
                    <a:lstStyle/>
                    <a:p>
                      <a:pPr algn="ctr"/>
                      <a:r>
                        <a:rPr lang="en-US" sz="3600"/>
                        <a:t>❌</a:t>
                      </a:r>
                      <a:endParaRPr lang="en-IN" sz="360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a:t>✔️✔️</a:t>
                      </a:r>
                      <a:endParaRPr lang="en-IN" sz="3600"/>
                    </a:p>
                  </a:txBody>
                  <a:tcPr anchor="ctr">
                    <a:solidFill>
                      <a:schemeClr val="accent6">
                        <a:lumMod val="40000"/>
                        <a:lumOff val="60000"/>
                      </a:schemeClr>
                    </a:solidFill>
                  </a:tcPr>
                </a:tc>
                <a:extLst>
                  <a:ext uri="{0D108BD9-81ED-4DB2-BD59-A6C34878D82A}">
                    <a16:rowId xmlns:a16="http://schemas.microsoft.com/office/drawing/2014/main" val="1138174208"/>
                  </a:ext>
                </a:extLst>
              </a:tr>
            </a:tbl>
          </a:graphicData>
        </a:graphic>
      </p:graphicFrame>
      <p:pic>
        <p:nvPicPr>
          <p:cNvPr id="5" name="Picture 4">
            <a:extLst>
              <a:ext uri="{FF2B5EF4-FFF2-40B4-BE49-F238E27FC236}">
                <a16:creationId xmlns:a16="http://schemas.microsoft.com/office/drawing/2014/main" id="{CF3AF62D-EB42-EF8B-4149-D9A83475971E}"/>
              </a:ext>
            </a:extLst>
          </p:cNvPr>
          <p:cNvPicPr>
            <a:picLocks noChangeAspect="1"/>
          </p:cNvPicPr>
          <p:nvPr/>
        </p:nvPicPr>
        <p:blipFill>
          <a:blip r:embed="rId3"/>
          <a:srcRect l="444" t="564" r="687" b="11681"/>
          <a:stretch/>
        </p:blipFill>
        <p:spPr>
          <a:xfrm>
            <a:off x="4806784" y="1349407"/>
            <a:ext cx="3646231" cy="1578269"/>
          </a:xfrm>
          <a:prstGeom prst="rect">
            <a:avLst/>
          </a:prstGeom>
        </p:spPr>
      </p:pic>
      <p:sp>
        <p:nvSpPr>
          <p:cNvPr id="6" name="TextBox 5">
            <a:extLst>
              <a:ext uri="{FF2B5EF4-FFF2-40B4-BE49-F238E27FC236}">
                <a16:creationId xmlns:a16="http://schemas.microsoft.com/office/drawing/2014/main" id="{9D3AEE09-F70A-4C79-F6CC-C84B217863A4}"/>
              </a:ext>
            </a:extLst>
          </p:cNvPr>
          <p:cNvSpPr txBox="1"/>
          <p:nvPr/>
        </p:nvSpPr>
        <p:spPr>
          <a:xfrm>
            <a:off x="9415133" y="1916767"/>
            <a:ext cx="976549" cy="784830"/>
          </a:xfrm>
          <a:prstGeom prst="rect">
            <a:avLst/>
          </a:prstGeom>
          <a:noFill/>
        </p:spPr>
        <p:txBody>
          <a:bodyPr wrap="none" rtlCol="0">
            <a:spAutoFit/>
          </a:bodyPr>
          <a:lstStyle/>
          <a:p>
            <a:r>
              <a:rPr lang="en-US" sz="4500"/>
              <a:t>❔</a:t>
            </a:r>
            <a:endParaRPr lang="en-IN" sz="4500"/>
          </a:p>
        </p:txBody>
      </p:sp>
    </p:spTree>
    <p:extLst>
      <p:ext uri="{BB962C8B-B14F-4D97-AF65-F5344CB8AC3E}">
        <p14:creationId xmlns:p14="http://schemas.microsoft.com/office/powerpoint/2010/main" val="3236549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EMMETT: </a:t>
            </a:r>
            <a:r>
              <a:rPr lang="en-US" u="sng" err="1"/>
              <a:t>E</a:t>
            </a:r>
            <a:r>
              <a:rPr lang="en-US" err="1"/>
              <a:t>xtre</a:t>
            </a:r>
            <a:r>
              <a:rPr lang="en-US" u="sng" err="1"/>
              <a:t>M</a:t>
            </a:r>
            <a:r>
              <a:rPr lang="en-US" err="1"/>
              <a:t>e</a:t>
            </a:r>
            <a:r>
              <a:rPr lang="en-US"/>
              <a:t> </a:t>
            </a:r>
            <a:r>
              <a:rPr lang="en-US" u="sng" err="1"/>
              <a:t>ME</a:t>
            </a:r>
            <a:r>
              <a:rPr lang="en-US" err="1"/>
              <a:t>ta-Classifica</a:t>
            </a:r>
            <a:r>
              <a:rPr lang="en-US" u="sng" err="1"/>
              <a:t>T</a:t>
            </a:r>
            <a:r>
              <a:rPr lang="en-US" err="1"/>
              <a:t>ion</a:t>
            </a:r>
            <a:endParaRPr lang="en-IN"/>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856A6B4-E732-528D-2DC1-65D86651B5C2}"/>
                  </a:ext>
                </a:extLst>
              </p:cNvPr>
              <p:cNvSpPr>
                <a:spLocks noGrp="1"/>
              </p:cNvSpPr>
              <p:nvPr>
                <p:ph idx="1"/>
              </p:nvPr>
            </p:nvSpPr>
            <p:spPr>
              <a:xfrm>
                <a:off x="838200" y="1825625"/>
                <a:ext cx="6236970" cy="4351338"/>
              </a:xfrm>
            </p:spPr>
            <p:txBody>
              <a:bodyPr>
                <a:normAutofit/>
              </a:bodyPr>
              <a:lstStyle/>
              <a:p>
                <a:pPr marL="0" indent="0" algn="just">
                  <a:buNone/>
                </a:pPr>
                <a:r>
                  <a:rPr lang="en-US" sz="2400"/>
                  <a:t>A pipeline built with two modules:</a:t>
                </a:r>
              </a:p>
              <a:p>
                <a:pPr algn="just"/>
                <a:r>
                  <a:rPr lang="en-US" sz="2400" b="1">
                    <a:solidFill>
                      <a:schemeClr val="accent1">
                        <a:lumMod val="75000"/>
                      </a:schemeClr>
                    </a:solidFill>
                    <a:cs typeface="Calibri"/>
                  </a:rPr>
                  <a:t>Classifier Selector (</a:t>
                </a:r>
                <a14:m>
                  <m:oMath xmlns:m="http://schemas.openxmlformats.org/officeDocument/2006/math">
                    <m:r>
                      <a:rPr lang="en-US" sz="2400" b="1" i="1">
                        <a:solidFill>
                          <a:schemeClr val="accent1">
                            <a:lumMod val="75000"/>
                          </a:schemeClr>
                        </a:solidFill>
                        <a:latin typeface="Cambria Math" panose="02040503050406030204" pitchFamily="18" charset="0"/>
                        <a:cs typeface="Calibri"/>
                      </a:rPr>
                      <m:t>𝒮</m:t>
                    </m:r>
                  </m:oMath>
                </a14:m>
                <a:r>
                  <a:rPr lang="en-US" sz="2400" b="1" kern="0">
                    <a:solidFill>
                      <a:schemeClr val="accent1">
                        <a:lumMod val="75000"/>
                      </a:schemeClr>
                    </a:solidFill>
                    <a:ea typeface="Calibri"/>
                    <a:cs typeface="Calibri" panose="020F0502020204030204" pitchFamily="34" charset="0"/>
                    <a:sym typeface="Calibri"/>
                  </a:rPr>
                  <a:t>): </a:t>
                </a:r>
                <a:r>
                  <a:rPr lang="en-IN" sz="2400">
                    <a:sym typeface="Calibri"/>
                  </a:rPr>
                  <a:t>T</a:t>
                </a:r>
                <a:r>
                  <a:rPr lang="en-IN" sz="2400"/>
                  <a:t>akes a novel-item as input and shortlists a few observed item classifiers most informative for it.</a:t>
                </a:r>
              </a:p>
              <a:p>
                <a:pPr algn="just"/>
                <a:r>
                  <a:rPr lang="en-US" sz="2400" b="1">
                    <a:solidFill>
                      <a:schemeClr val="accent1">
                        <a:lumMod val="75000"/>
                      </a:schemeClr>
                    </a:solidFill>
                    <a:cs typeface="Calibri"/>
                  </a:rPr>
                  <a:t>Meta-classifier Generator </a:t>
                </a:r>
                <a14:m>
                  <m:oMath xmlns:m="http://schemas.openxmlformats.org/officeDocument/2006/math">
                    <m:r>
                      <a:rPr lang="en-US" sz="2400" b="1" dirty="0">
                        <a:solidFill>
                          <a:schemeClr val="accent1">
                            <a:lumMod val="75000"/>
                          </a:schemeClr>
                        </a:solidFill>
                        <a:latin typeface="Cambria Math" panose="02040503050406030204" pitchFamily="18" charset="0"/>
                        <a:cs typeface="Calibri"/>
                      </a:rPr>
                      <m:t>(</m:t>
                    </m:r>
                    <m:r>
                      <a:rPr lang="en-US" sz="2400" b="1" i="1" dirty="0">
                        <a:solidFill>
                          <a:schemeClr val="accent1">
                            <a:lumMod val="75000"/>
                          </a:schemeClr>
                        </a:solidFill>
                        <a:latin typeface="Cambria Math" panose="02040503050406030204" pitchFamily="18" charset="0"/>
                        <a:cs typeface="Calibri"/>
                      </a:rPr>
                      <m:t>𝒢</m:t>
                    </m:r>
                    <m:r>
                      <a:rPr lang="en-US" sz="2400" b="1" i="1" dirty="0">
                        <a:solidFill>
                          <a:schemeClr val="accent1">
                            <a:lumMod val="75000"/>
                          </a:schemeClr>
                        </a:solidFill>
                        <a:latin typeface="Cambria Math" panose="02040503050406030204" pitchFamily="18" charset="0"/>
                        <a:cs typeface="Calibri"/>
                      </a:rPr>
                      <m:t>)</m:t>
                    </m:r>
                  </m:oMath>
                </a14:m>
                <a:r>
                  <a:rPr lang="en-US" sz="2400" b="1" kern="0">
                    <a:solidFill>
                      <a:schemeClr val="accent1">
                        <a:lumMod val="75000"/>
                      </a:schemeClr>
                    </a:solidFill>
                    <a:ea typeface="Calibri"/>
                    <a:cs typeface="Calibri" panose="020F0502020204030204" pitchFamily="34" charset="0"/>
                    <a:sym typeface="Calibri"/>
                  </a:rPr>
                  <a:t>: </a:t>
                </a:r>
                <a:r>
                  <a:rPr lang="en-IN" sz="2400">
                    <a:sym typeface="Calibri"/>
                  </a:rPr>
                  <a:t>C</a:t>
                </a:r>
                <a:r>
                  <a:rPr lang="en-IN" sz="2400"/>
                  <a:t>ombines these shortlisted classifiers and auxiliary information about the novel item to synthesize a novel item’s classifier.</a:t>
                </a:r>
              </a:p>
            </p:txBody>
          </p:sp>
        </mc:Choice>
        <mc:Fallback xmlns="">
          <p:sp>
            <p:nvSpPr>
              <p:cNvPr id="3" name="Content Placeholder 2">
                <a:extLst>
                  <a:ext uri="{FF2B5EF4-FFF2-40B4-BE49-F238E27FC236}">
                    <a16:creationId xmlns:a16="http://schemas.microsoft.com/office/drawing/2014/main" id="{6856A6B4-E732-528D-2DC1-65D86651B5C2}"/>
                  </a:ext>
                </a:extLst>
              </p:cNvPr>
              <p:cNvSpPr>
                <a:spLocks noGrp="1" noRot="1" noChangeAspect="1" noMove="1" noResize="1" noEditPoints="1" noAdjustHandles="1" noChangeArrowheads="1" noChangeShapeType="1" noTextEdit="1"/>
              </p:cNvSpPr>
              <p:nvPr>
                <p:ph idx="1"/>
              </p:nvPr>
            </p:nvSpPr>
            <p:spPr>
              <a:xfrm>
                <a:off x="838200" y="1825625"/>
                <a:ext cx="6236970" cy="4351338"/>
              </a:xfrm>
              <a:blipFill>
                <a:blip r:embed="rId3"/>
                <a:stretch>
                  <a:fillRect l="-1564" t="-1961" r="-1466"/>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08ED9F13-342F-5EEC-11B6-CE32773CF604}"/>
              </a:ext>
            </a:extLst>
          </p:cNvPr>
          <p:cNvPicPr>
            <a:picLocks noChangeAspect="1"/>
          </p:cNvPicPr>
          <p:nvPr/>
        </p:nvPicPr>
        <p:blipFill>
          <a:blip r:embed="rId4"/>
          <a:stretch>
            <a:fillRect/>
          </a:stretch>
        </p:blipFill>
        <p:spPr>
          <a:xfrm>
            <a:off x="7341324" y="1825625"/>
            <a:ext cx="4477563" cy="3336682"/>
          </a:xfrm>
          <a:prstGeom prst="rect">
            <a:avLst/>
          </a:prstGeom>
        </p:spPr>
      </p:pic>
    </p:spTree>
    <p:extLst>
      <p:ext uri="{BB962C8B-B14F-4D97-AF65-F5344CB8AC3E}">
        <p14:creationId xmlns:p14="http://schemas.microsoft.com/office/powerpoint/2010/main" val="1059107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BE841-4A69-F9D8-4D1F-17C17928647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7FB581-333A-0445-DE40-B78A2466C3BB}"/>
              </a:ext>
            </a:extLst>
          </p:cNvPr>
          <p:cNvSpPr>
            <a:spLocks noGrp="1"/>
          </p:cNvSpPr>
          <p:nvPr>
            <p:ph type="title"/>
          </p:nvPr>
        </p:nvSpPr>
        <p:spPr>
          <a:xfrm>
            <a:off x="838200" y="298847"/>
            <a:ext cx="10515600" cy="1458119"/>
          </a:xfrm>
        </p:spPr>
        <p:txBody>
          <a:bodyPr/>
          <a:lstStyle/>
          <a:p>
            <a:r>
              <a:rPr lang="en-US"/>
              <a:t>Classifier Selector</a:t>
            </a:r>
            <a:endParaRPr lang="en-IN"/>
          </a:p>
        </p:txBody>
      </p:sp>
      <p:pic>
        <p:nvPicPr>
          <p:cNvPr id="35" name="Picture 34" descr="A screenshot of a computer&#10;&#10;Description automatically generated">
            <a:extLst>
              <a:ext uri="{FF2B5EF4-FFF2-40B4-BE49-F238E27FC236}">
                <a16:creationId xmlns:a16="http://schemas.microsoft.com/office/drawing/2014/main" id="{D71C67A7-3832-6740-527F-D29F8F234F2B}"/>
              </a:ext>
            </a:extLst>
          </p:cNvPr>
          <p:cNvPicPr>
            <a:picLocks noChangeAspect="1"/>
          </p:cNvPicPr>
          <p:nvPr/>
        </p:nvPicPr>
        <p:blipFill rotWithShape="1">
          <a:blip r:embed="rId3">
            <a:extLst>
              <a:ext uri="{28A0092B-C50C-407E-A947-70E740481C1C}">
                <a14:useLocalDpi xmlns:a14="http://schemas.microsoft.com/office/drawing/2010/main" val="0"/>
              </a:ext>
            </a:extLst>
          </a:blip>
          <a:srcRect l="19910" t="34430" r="59928" b="1"/>
          <a:stretch/>
        </p:blipFill>
        <p:spPr>
          <a:xfrm>
            <a:off x="1602838" y="2142686"/>
            <a:ext cx="1396856" cy="2119021"/>
          </a:xfrm>
          <a:prstGeom prst="rect">
            <a:avLst/>
          </a:prstGeom>
        </p:spPr>
      </p:pic>
      <p:pic>
        <p:nvPicPr>
          <p:cNvPr id="36" name="Picture 35">
            <a:extLst>
              <a:ext uri="{FF2B5EF4-FFF2-40B4-BE49-F238E27FC236}">
                <a16:creationId xmlns:a16="http://schemas.microsoft.com/office/drawing/2014/main" id="{0C0CD2DB-1A20-3B0A-6143-17BCB47538B1}"/>
              </a:ext>
            </a:extLst>
          </p:cNvPr>
          <p:cNvPicPr>
            <a:picLocks noChangeAspect="1"/>
          </p:cNvPicPr>
          <p:nvPr/>
        </p:nvPicPr>
        <p:blipFill>
          <a:blip r:embed="rId4"/>
          <a:stretch>
            <a:fillRect/>
          </a:stretch>
        </p:blipFill>
        <p:spPr>
          <a:xfrm>
            <a:off x="4389502" y="2142686"/>
            <a:ext cx="1207531" cy="2119021"/>
          </a:xfrm>
          <a:prstGeom prst="rect">
            <a:avLst/>
          </a:prstGeom>
        </p:spPr>
      </p:pic>
      <p:pic>
        <p:nvPicPr>
          <p:cNvPr id="37" name="Picture 36">
            <a:extLst>
              <a:ext uri="{FF2B5EF4-FFF2-40B4-BE49-F238E27FC236}">
                <a16:creationId xmlns:a16="http://schemas.microsoft.com/office/drawing/2014/main" id="{64DD4E33-3311-23D1-7B25-E9A28A14AF52}"/>
              </a:ext>
            </a:extLst>
          </p:cNvPr>
          <p:cNvPicPr>
            <a:picLocks noChangeAspect="1"/>
          </p:cNvPicPr>
          <p:nvPr/>
        </p:nvPicPr>
        <p:blipFill>
          <a:blip r:embed="rId5"/>
          <a:stretch>
            <a:fillRect/>
          </a:stretch>
        </p:blipFill>
        <p:spPr>
          <a:xfrm>
            <a:off x="6192724" y="2142686"/>
            <a:ext cx="1420847" cy="2119021"/>
          </a:xfrm>
          <a:prstGeom prst="rect">
            <a:avLst/>
          </a:prstGeom>
        </p:spPr>
      </p:pic>
      <p:pic>
        <p:nvPicPr>
          <p:cNvPr id="38" name="Picture 37">
            <a:extLst>
              <a:ext uri="{FF2B5EF4-FFF2-40B4-BE49-F238E27FC236}">
                <a16:creationId xmlns:a16="http://schemas.microsoft.com/office/drawing/2014/main" id="{C70ECA90-AE79-68FF-6E92-6F90E99E217B}"/>
              </a:ext>
            </a:extLst>
          </p:cNvPr>
          <p:cNvPicPr>
            <a:picLocks noChangeAspect="1"/>
          </p:cNvPicPr>
          <p:nvPr/>
        </p:nvPicPr>
        <p:blipFill>
          <a:blip r:embed="rId6"/>
          <a:stretch>
            <a:fillRect/>
          </a:stretch>
        </p:blipFill>
        <p:spPr>
          <a:xfrm>
            <a:off x="7995678" y="2142686"/>
            <a:ext cx="1590323" cy="2119021"/>
          </a:xfrm>
          <a:prstGeom prst="rect">
            <a:avLst/>
          </a:prstGeom>
        </p:spPr>
      </p:pic>
      <p:sp>
        <p:nvSpPr>
          <p:cNvPr id="39" name="Rectangle 38">
            <a:extLst>
              <a:ext uri="{FF2B5EF4-FFF2-40B4-BE49-F238E27FC236}">
                <a16:creationId xmlns:a16="http://schemas.microsoft.com/office/drawing/2014/main" id="{B2F5B29C-131B-DBE3-A5C3-A191C519C91A}"/>
              </a:ext>
            </a:extLst>
          </p:cNvPr>
          <p:cNvSpPr/>
          <p:nvPr/>
        </p:nvSpPr>
        <p:spPr>
          <a:xfrm>
            <a:off x="1508051" y="1955957"/>
            <a:ext cx="1586429" cy="2314643"/>
          </a:xfrm>
          <a:prstGeom prst="rect">
            <a:avLst/>
          </a:prstGeom>
          <a:noFill/>
          <a:ln w="762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39">
            <a:extLst>
              <a:ext uri="{FF2B5EF4-FFF2-40B4-BE49-F238E27FC236}">
                <a16:creationId xmlns:a16="http://schemas.microsoft.com/office/drawing/2014/main" id="{6AA80012-E705-EFBA-E21A-15A7DB746F90}"/>
              </a:ext>
            </a:extLst>
          </p:cNvPr>
          <p:cNvSpPr/>
          <p:nvPr/>
        </p:nvSpPr>
        <p:spPr>
          <a:xfrm>
            <a:off x="4200052" y="2044875"/>
            <a:ext cx="1586429" cy="2314643"/>
          </a:xfrm>
          <a:prstGeom prst="rect">
            <a:avLst/>
          </a:prstGeom>
          <a:noFill/>
          <a:ln w="762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Rectangle 40">
            <a:extLst>
              <a:ext uri="{FF2B5EF4-FFF2-40B4-BE49-F238E27FC236}">
                <a16:creationId xmlns:a16="http://schemas.microsoft.com/office/drawing/2014/main" id="{8BA02007-4210-6600-421A-9B4B0FB5EEA1}"/>
              </a:ext>
            </a:extLst>
          </p:cNvPr>
          <p:cNvSpPr/>
          <p:nvPr/>
        </p:nvSpPr>
        <p:spPr>
          <a:xfrm>
            <a:off x="6098838" y="2044875"/>
            <a:ext cx="1586429" cy="2314643"/>
          </a:xfrm>
          <a:prstGeom prst="rect">
            <a:avLst/>
          </a:prstGeom>
          <a:noFill/>
          <a:ln w="762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Rectangle 41">
            <a:extLst>
              <a:ext uri="{FF2B5EF4-FFF2-40B4-BE49-F238E27FC236}">
                <a16:creationId xmlns:a16="http://schemas.microsoft.com/office/drawing/2014/main" id="{32D5DD52-E086-17CD-4CAA-BFD88ADB34D6}"/>
              </a:ext>
            </a:extLst>
          </p:cNvPr>
          <p:cNvSpPr/>
          <p:nvPr/>
        </p:nvSpPr>
        <p:spPr>
          <a:xfrm>
            <a:off x="7997624" y="2044875"/>
            <a:ext cx="1586429" cy="2314643"/>
          </a:xfrm>
          <a:prstGeom prst="rect">
            <a:avLst/>
          </a:prstGeom>
          <a:noFill/>
          <a:ln w="762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Arrow: Curved Up 42">
            <a:extLst>
              <a:ext uri="{FF2B5EF4-FFF2-40B4-BE49-F238E27FC236}">
                <a16:creationId xmlns:a16="http://schemas.microsoft.com/office/drawing/2014/main" id="{F8388542-932F-7109-1ACA-C252A5645EC2}"/>
              </a:ext>
            </a:extLst>
          </p:cNvPr>
          <p:cNvSpPr/>
          <p:nvPr/>
        </p:nvSpPr>
        <p:spPr>
          <a:xfrm>
            <a:off x="2183966" y="4294692"/>
            <a:ext cx="2973794" cy="1067739"/>
          </a:xfrm>
          <a:prstGeom prst="curvedUp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4" name="Arrow: Curved Up 43">
            <a:extLst>
              <a:ext uri="{FF2B5EF4-FFF2-40B4-BE49-F238E27FC236}">
                <a16:creationId xmlns:a16="http://schemas.microsoft.com/office/drawing/2014/main" id="{BD61466F-A5F8-3579-4E3F-7F893C493C46}"/>
              </a:ext>
            </a:extLst>
          </p:cNvPr>
          <p:cNvSpPr/>
          <p:nvPr/>
        </p:nvSpPr>
        <p:spPr>
          <a:xfrm>
            <a:off x="2183965" y="4294692"/>
            <a:ext cx="4868695" cy="1067739"/>
          </a:xfrm>
          <a:prstGeom prst="curvedUp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5" name="Arrow: Curved Up 44">
            <a:extLst>
              <a:ext uri="{FF2B5EF4-FFF2-40B4-BE49-F238E27FC236}">
                <a16:creationId xmlns:a16="http://schemas.microsoft.com/office/drawing/2014/main" id="{907B6872-74FB-6194-0B6A-A86F8FEACF66}"/>
              </a:ext>
            </a:extLst>
          </p:cNvPr>
          <p:cNvSpPr/>
          <p:nvPr/>
        </p:nvSpPr>
        <p:spPr>
          <a:xfrm>
            <a:off x="2183965" y="4326022"/>
            <a:ext cx="6895800" cy="1067739"/>
          </a:xfrm>
          <a:prstGeom prst="curvedUp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6" name="Rectangle: Rounded Corners 45">
            <a:extLst>
              <a:ext uri="{FF2B5EF4-FFF2-40B4-BE49-F238E27FC236}">
                <a16:creationId xmlns:a16="http://schemas.microsoft.com/office/drawing/2014/main" id="{B1B11F3E-6FCF-274A-0A55-BC37AF0825D5}"/>
              </a:ext>
            </a:extLst>
          </p:cNvPr>
          <p:cNvSpPr/>
          <p:nvPr/>
        </p:nvSpPr>
        <p:spPr>
          <a:xfrm>
            <a:off x="4200051" y="5560856"/>
            <a:ext cx="5384001" cy="404010"/>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rgbClr val="00B050"/>
                </a:solidFill>
              </a:rPr>
              <a:t>Selected classifiers of seen items</a:t>
            </a:r>
            <a:endParaRPr lang="en-IN" b="1">
              <a:solidFill>
                <a:srgbClr val="00B050"/>
              </a:solidFill>
            </a:endParaRPr>
          </a:p>
        </p:txBody>
      </p:sp>
    </p:spTree>
    <p:extLst>
      <p:ext uri="{BB962C8B-B14F-4D97-AF65-F5344CB8AC3E}">
        <p14:creationId xmlns:p14="http://schemas.microsoft.com/office/powerpoint/2010/main" val="4207461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DE5B66-9748-DE38-0E39-D8658DEA1C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65001F-CAD7-BCD1-3E09-55FE861503F2}"/>
              </a:ext>
            </a:extLst>
          </p:cNvPr>
          <p:cNvSpPr>
            <a:spLocks noGrp="1"/>
          </p:cNvSpPr>
          <p:nvPr>
            <p:ph type="title"/>
          </p:nvPr>
        </p:nvSpPr>
        <p:spPr>
          <a:xfrm>
            <a:off x="838200" y="298847"/>
            <a:ext cx="10515600" cy="1458119"/>
          </a:xfrm>
        </p:spPr>
        <p:txBody>
          <a:bodyPr/>
          <a:lstStyle/>
          <a:p>
            <a:r>
              <a:rPr lang="en-US"/>
              <a:t>Meta-classifier Generator</a:t>
            </a:r>
            <a:endParaRPr lang="en-IN"/>
          </a:p>
        </p:txBody>
      </p:sp>
      <p:sp>
        <p:nvSpPr>
          <p:cNvPr id="47" name="Rectangle: Rounded Corners 46">
            <a:extLst>
              <a:ext uri="{FF2B5EF4-FFF2-40B4-BE49-F238E27FC236}">
                <a16:creationId xmlns:a16="http://schemas.microsoft.com/office/drawing/2014/main" id="{BEF9B2F9-0815-1138-06CC-BC8B974E3E38}"/>
              </a:ext>
            </a:extLst>
          </p:cNvPr>
          <p:cNvSpPr/>
          <p:nvPr/>
        </p:nvSpPr>
        <p:spPr>
          <a:xfrm>
            <a:off x="8543037" y="3378200"/>
            <a:ext cx="2398398" cy="914400"/>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rgbClr val="00B050"/>
                </a:solidFill>
              </a:rPr>
              <a:t>Meta-Classifier of the novel item</a:t>
            </a:r>
            <a:endParaRPr lang="en-IN" b="1">
              <a:solidFill>
                <a:srgbClr val="00B050"/>
              </a:solidFill>
            </a:endParaRPr>
          </a:p>
        </p:txBody>
      </p:sp>
      <p:pic>
        <p:nvPicPr>
          <p:cNvPr id="48" name="Picture 47">
            <a:extLst>
              <a:ext uri="{FF2B5EF4-FFF2-40B4-BE49-F238E27FC236}">
                <a16:creationId xmlns:a16="http://schemas.microsoft.com/office/drawing/2014/main" id="{ADE45087-96D5-C5C0-C3E9-4CC74DB7C1CB}"/>
              </a:ext>
            </a:extLst>
          </p:cNvPr>
          <p:cNvPicPr>
            <a:picLocks noChangeAspect="1"/>
          </p:cNvPicPr>
          <p:nvPr/>
        </p:nvPicPr>
        <p:blipFill>
          <a:blip r:embed="rId3"/>
          <a:stretch>
            <a:fillRect/>
          </a:stretch>
        </p:blipFill>
        <p:spPr>
          <a:xfrm>
            <a:off x="4277444" y="2873270"/>
            <a:ext cx="2559115" cy="1970438"/>
          </a:xfrm>
          <a:prstGeom prst="rect">
            <a:avLst/>
          </a:prstGeom>
        </p:spPr>
      </p:pic>
      <p:pic>
        <p:nvPicPr>
          <p:cNvPr id="49" name="Picture 48" descr="A screenshot of a computer&#10;&#10;Description automatically generated">
            <a:extLst>
              <a:ext uri="{FF2B5EF4-FFF2-40B4-BE49-F238E27FC236}">
                <a16:creationId xmlns:a16="http://schemas.microsoft.com/office/drawing/2014/main" id="{7ECEF618-391D-9F47-C778-8EBBC334A0F0}"/>
              </a:ext>
            </a:extLst>
          </p:cNvPr>
          <p:cNvPicPr>
            <a:picLocks noChangeAspect="1"/>
          </p:cNvPicPr>
          <p:nvPr/>
        </p:nvPicPr>
        <p:blipFill rotWithShape="1">
          <a:blip r:embed="rId4">
            <a:extLst>
              <a:ext uri="{28A0092B-C50C-407E-A947-70E740481C1C}">
                <a14:useLocalDpi xmlns:a14="http://schemas.microsoft.com/office/drawing/2010/main" val="0"/>
              </a:ext>
            </a:extLst>
          </a:blip>
          <a:srcRect l="19910" t="34430" r="59928" b="8600"/>
          <a:stretch/>
        </p:blipFill>
        <p:spPr>
          <a:xfrm>
            <a:off x="1043258" y="1597998"/>
            <a:ext cx="740299" cy="975742"/>
          </a:xfrm>
          <a:prstGeom prst="rect">
            <a:avLst/>
          </a:prstGeom>
        </p:spPr>
      </p:pic>
      <p:sp>
        <p:nvSpPr>
          <p:cNvPr id="50" name="Rectangle 49">
            <a:extLst>
              <a:ext uri="{FF2B5EF4-FFF2-40B4-BE49-F238E27FC236}">
                <a16:creationId xmlns:a16="http://schemas.microsoft.com/office/drawing/2014/main" id="{12156C68-3898-AAEE-2A70-E5B6A3FBFE3B}"/>
              </a:ext>
            </a:extLst>
          </p:cNvPr>
          <p:cNvSpPr/>
          <p:nvPr/>
        </p:nvSpPr>
        <p:spPr>
          <a:xfrm>
            <a:off x="1043258" y="1533018"/>
            <a:ext cx="764435" cy="1065349"/>
          </a:xfrm>
          <a:prstGeom prst="rect">
            <a:avLst/>
          </a:prstGeom>
          <a:noFill/>
          <a:ln w="762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1" name="Picture 50">
            <a:extLst>
              <a:ext uri="{FF2B5EF4-FFF2-40B4-BE49-F238E27FC236}">
                <a16:creationId xmlns:a16="http://schemas.microsoft.com/office/drawing/2014/main" id="{4E57770D-F1A3-E3BD-59A3-1D96F6FDE5A6}"/>
              </a:ext>
            </a:extLst>
          </p:cNvPr>
          <p:cNvPicPr>
            <a:picLocks noChangeAspect="1"/>
          </p:cNvPicPr>
          <p:nvPr/>
        </p:nvPicPr>
        <p:blipFill>
          <a:blip r:embed="rId5"/>
          <a:stretch>
            <a:fillRect/>
          </a:stretch>
        </p:blipFill>
        <p:spPr>
          <a:xfrm>
            <a:off x="2125541" y="1583472"/>
            <a:ext cx="200764" cy="949560"/>
          </a:xfrm>
          <a:prstGeom prst="rect">
            <a:avLst/>
          </a:prstGeom>
        </p:spPr>
      </p:pic>
      <p:pic>
        <p:nvPicPr>
          <p:cNvPr id="52" name="Picture 51">
            <a:extLst>
              <a:ext uri="{FF2B5EF4-FFF2-40B4-BE49-F238E27FC236}">
                <a16:creationId xmlns:a16="http://schemas.microsoft.com/office/drawing/2014/main" id="{BBE9EFB0-1DAD-37A1-2C28-2A0AFBDFCB83}"/>
              </a:ext>
            </a:extLst>
          </p:cNvPr>
          <p:cNvPicPr>
            <a:picLocks noChangeAspect="1"/>
          </p:cNvPicPr>
          <p:nvPr/>
        </p:nvPicPr>
        <p:blipFill>
          <a:blip r:embed="rId6"/>
          <a:stretch>
            <a:fillRect/>
          </a:stretch>
        </p:blipFill>
        <p:spPr>
          <a:xfrm>
            <a:off x="1090728" y="2771072"/>
            <a:ext cx="607092" cy="1065349"/>
          </a:xfrm>
          <a:prstGeom prst="rect">
            <a:avLst/>
          </a:prstGeom>
        </p:spPr>
      </p:pic>
      <p:sp>
        <p:nvSpPr>
          <p:cNvPr id="53" name="Rectangle 52">
            <a:extLst>
              <a:ext uri="{FF2B5EF4-FFF2-40B4-BE49-F238E27FC236}">
                <a16:creationId xmlns:a16="http://schemas.microsoft.com/office/drawing/2014/main" id="{28110992-264F-E1C1-6574-571D91930C4C}"/>
              </a:ext>
            </a:extLst>
          </p:cNvPr>
          <p:cNvSpPr/>
          <p:nvPr/>
        </p:nvSpPr>
        <p:spPr>
          <a:xfrm>
            <a:off x="1033941" y="2771072"/>
            <a:ext cx="740299" cy="1018570"/>
          </a:xfrm>
          <a:prstGeom prst="rect">
            <a:avLst/>
          </a:prstGeom>
          <a:noFill/>
          <a:ln w="762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4" name="Picture 53">
            <a:extLst>
              <a:ext uri="{FF2B5EF4-FFF2-40B4-BE49-F238E27FC236}">
                <a16:creationId xmlns:a16="http://schemas.microsoft.com/office/drawing/2014/main" id="{3E434210-6089-EBC0-0030-C0036910DA20}"/>
              </a:ext>
            </a:extLst>
          </p:cNvPr>
          <p:cNvPicPr>
            <a:picLocks noChangeAspect="1"/>
          </p:cNvPicPr>
          <p:nvPr/>
        </p:nvPicPr>
        <p:blipFill>
          <a:blip r:embed="rId7"/>
          <a:stretch>
            <a:fillRect/>
          </a:stretch>
        </p:blipFill>
        <p:spPr>
          <a:xfrm>
            <a:off x="1094817" y="4037737"/>
            <a:ext cx="608236" cy="907108"/>
          </a:xfrm>
          <a:prstGeom prst="rect">
            <a:avLst/>
          </a:prstGeom>
        </p:spPr>
      </p:pic>
      <p:pic>
        <p:nvPicPr>
          <p:cNvPr id="55" name="Picture 54">
            <a:extLst>
              <a:ext uri="{FF2B5EF4-FFF2-40B4-BE49-F238E27FC236}">
                <a16:creationId xmlns:a16="http://schemas.microsoft.com/office/drawing/2014/main" id="{5FEA31E7-CE49-9116-1582-44636098CD42}"/>
              </a:ext>
            </a:extLst>
          </p:cNvPr>
          <p:cNvPicPr>
            <a:picLocks noChangeAspect="1"/>
          </p:cNvPicPr>
          <p:nvPr/>
        </p:nvPicPr>
        <p:blipFill>
          <a:blip r:embed="rId8"/>
          <a:stretch>
            <a:fillRect/>
          </a:stretch>
        </p:blipFill>
        <p:spPr>
          <a:xfrm>
            <a:off x="1054686" y="5144316"/>
            <a:ext cx="764435" cy="1018570"/>
          </a:xfrm>
          <a:prstGeom prst="rect">
            <a:avLst/>
          </a:prstGeom>
        </p:spPr>
      </p:pic>
      <p:sp>
        <p:nvSpPr>
          <p:cNvPr id="56" name="Rectangle 55">
            <a:extLst>
              <a:ext uri="{FF2B5EF4-FFF2-40B4-BE49-F238E27FC236}">
                <a16:creationId xmlns:a16="http://schemas.microsoft.com/office/drawing/2014/main" id="{863B8CB9-D660-0882-E0BB-8EC516A90F72}"/>
              </a:ext>
            </a:extLst>
          </p:cNvPr>
          <p:cNvSpPr/>
          <p:nvPr/>
        </p:nvSpPr>
        <p:spPr>
          <a:xfrm>
            <a:off x="1039516" y="3974621"/>
            <a:ext cx="740299" cy="1018570"/>
          </a:xfrm>
          <a:prstGeom prst="rect">
            <a:avLst/>
          </a:prstGeom>
          <a:noFill/>
          <a:ln w="762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Rectangle 56">
            <a:extLst>
              <a:ext uri="{FF2B5EF4-FFF2-40B4-BE49-F238E27FC236}">
                <a16:creationId xmlns:a16="http://schemas.microsoft.com/office/drawing/2014/main" id="{205301E0-2FED-A5EF-34BA-BB211C8CEB8C}"/>
              </a:ext>
            </a:extLst>
          </p:cNvPr>
          <p:cNvSpPr/>
          <p:nvPr/>
        </p:nvSpPr>
        <p:spPr>
          <a:xfrm>
            <a:off x="1023200" y="5144316"/>
            <a:ext cx="740299" cy="1018570"/>
          </a:xfrm>
          <a:prstGeom prst="rect">
            <a:avLst/>
          </a:prstGeom>
          <a:noFill/>
          <a:ln w="762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8" name="Picture 57">
            <a:extLst>
              <a:ext uri="{FF2B5EF4-FFF2-40B4-BE49-F238E27FC236}">
                <a16:creationId xmlns:a16="http://schemas.microsoft.com/office/drawing/2014/main" id="{2A030F04-99FA-5A69-CC87-910191E88598}"/>
              </a:ext>
            </a:extLst>
          </p:cNvPr>
          <p:cNvPicPr>
            <a:picLocks noChangeAspect="1"/>
          </p:cNvPicPr>
          <p:nvPr/>
        </p:nvPicPr>
        <p:blipFill>
          <a:blip r:embed="rId5"/>
          <a:stretch>
            <a:fillRect/>
          </a:stretch>
        </p:blipFill>
        <p:spPr>
          <a:xfrm>
            <a:off x="2125541" y="2834188"/>
            <a:ext cx="200764" cy="949560"/>
          </a:xfrm>
          <a:prstGeom prst="rect">
            <a:avLst/>
          </a:prstGeom>
        </p:spPr>
      </p:pic>
      <p:pic>
        <p:nvPicPr>
          <p:cNvPr id="59" name="Picture 58">
            <a:extLst>
              <a:ext uri="{FF2B5EF4-FFF2-40B4-BE49-F238E27FC236}">
                <a16:creationId xmlns:a16="http://schemas.microsoft.com/office/drawing/2014/main" id="{F514BB6A-3F21-9F19-8387-BF2D2D7B56B9}"/>
              </a:ext>
            </a:extLst>
          </p:cNvPr>
          <p:cNvPicPr>
            <a:picLocks noChangeAspect="1"/>
          </p:cNvPicPr>
          <p:nvPr/>
        </p:nvPicPr>
        <p:blipFill>
          <a:blip r:embed="rId5"/>
          <a:stretch>
            <a:fillRect/>
          </a:stretch>
        </p:blipFill>
        <p:spPr>
          <a:xfrm>
            <a:off x="2104692" y="4037737"/>
            <a:ext cx="200764" cy="949560"/>
          </a:xfrm>
          <a:prstGeom prst="rect">
            <a:avLst/>
          </a:prstGeom>
        </p:spPr>
      </p:pic>
      <p:pic>
        <p:nvPicPr>
          <p:cNvPr id="60" name="Picture 59">
            <a:extLst>
              <a:ext uri="{FF2B5EF4-FFF2-40B4-BE49-F238E27FC236}">
                <a16:creationId xmlns:a16="http://schemas.microsoft.com/office/drawing/2014/main" id="{6EB00C64-CA27-09CB-0D81-F01FB51BD29B}"/>
              </a:ext>
            </a:extLst>
          </p:cNvPr>
          <p:cNvPicPr>
            <a:picLocks noChangeAspect="1"/>
          </p:cNvPicPr>
          <p:nvPr/>
        </p:nvPicPr>
        <p:blipFill>
          <a:blip r:embed="rId5"/>
          <a:stretch>
            <a:fillRect/>
          </a:stretch>
        </p:blipFill>
        <p:spPr>
          <a:xfrm>
            <a:off x="2112321" y="5207432"/>
            <a:ext cx="200764" cy="949560"/>
          </a:xfrm>
          <a:prstGeom prst="rect">
            <a:avLst/>
          </a:prstGeom>
        </p:spPr>
      </p:pic>
      <p:sp>
        <p:nvSpPr>
          <p:cNvPr id="61" name="Arrow: Striped Right 60">
            <a:extLst>
              <a:ext uri="{FF2B5EF4-FFF2-40B4-BE49-F238E27FC236}">
                <a16:creationId xmlns:a16="http://schemas.microsoft.com/office/drawing/2014/main" id="{93D568C4-1821-9AF0-6EC9-958C7F213B35}"/>
              </a:ext>
            </a:extLst>
          </p:cNvPr>
          <p:cNvSpPr/>
          <p:nvPr/>
        </p:nvSpPr>
        <p:spPr>
          <a:xfrm>
            <a:off x="2764667" y="3229517"/>
            <a:ext cx="1319076" cy="1213807"/>
          </a:xfrm>
          <a:prstGeom prst="stripedRightArrow">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2" name="Right Brace 61">
            <a:extLst>
              <a:ext uri="{FF2B5EF4-FFF2-40B4-BE49-F238E27FC236}">
                <a16:creationId xmlns:a16="http://schemas.microsoft.com/office/drawing/2014/main" id="{98DB0CA0-AD2B-6768-FD16-FE0C96E47035}"/>
              </a:ext>
            </a:extLst>
          </p:cNvPr>
          <p:cNvSpPr/>
          <p:nvPr/>
        </p:nvSpPr>
        <p:spPr>
          <a:xfrm>
            <a:off x="2278332" y="1432446"/>
            <a:ext cx="395622" cy="4865174"/>
          </a:xfrm>
          <a:prstGeom prst="rightBrace">
            <a:avLst>
              <a:gd name="adj1" fmla="val 8333"/>
              <a:gd name="adj2" fmla="val 50438"/>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sp>
        <p:nvSpPr>
          <p:cNvPr id="6" name="Arrow: Striped Right 60">
            <a:extLst>
              <a:ext uri="{FF2B5EF4-FFF2-40B4-BE49-F238E27FC236}">
                <a16:creationId xmlns:a16="http://schemas.microsoft.com/office/drawing/2014/main" id="{B95F2F52-BB06-11AF-0C83-6BBE764DD8B6}"/>
              </a:ext>
            </a:extLst>
          </p:cNvPr>
          <p:cNvSpPr/>
          <p:nvPr/>
        </p:nvSpPr>
        <p:spPr>
          <a:xfrm>
            <a:off x="7030260" y="3251585"/>
            <a:ext cx="1319076" cy="1213807"/>
          </a:xfrm>
          <a:prstGeom prst="stripedRightArrow">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09283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8613A395-7D95-9621-121C-616E411EFB05}"/>
              </a:ext>
            </a:extLst>
          </p:cNvPr>
          <p:cNvSpPr/>
          <p:nvPr/>
        </p:nvSpPr>
        <p:spPr>
          <a:xfrm>
            <a:off x="838200" y="1639888"/>
            <a:ext cx="10515600" cy="2703513"/>
          </a:xfrm>
          <a:prstGeom prst="roundRect">
            <a:avLst>
              <a:gd name="adj" fmla="val 6778"/>
            </a:avLst>
          </a:prstGeom>
          <a:solidFill>
            <a:srgbClr val="00B050">
              <a:alpha val="12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E852F-B5A3-185B-C5DE-231E332A6E8D}"/>
              </a:ext>
            </a:extLst>
          </p:cNvPr>
          <p:cNvSpPr>
            <a:spLocks noGrp="1"/>
          </p:cNvSpPr>
          <p:nvPr>
            <p:ph type="title"/>
          </p:nvPr>
        </p:nvSpPr>
        <p:spPr/>
        <p:txBody>
          <a:bodyPr/>
          <a:lstStyle/>
          <a:p>
            <a:r>
              <a:rPr lang="en-US"/>
              <a:t>Generalization Performance of EMMETT</a:t>
            </a:r>
            <a:endParaRPr lang="en-IN"/>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856A6B4-E732-528D-2DC1-65D86651B5C2}"/>
                  </a:ext>
                </a:extLst>
              </p:cNvPr>
              <p:cNvSpPr>
                <a:spLocks noGrp="1"/>
              </p:cNvSpPr>
              <p:nvPr>
                <p:ph idx="1"/>
              </p:nvPr>
            </p:nvSpPr>
            <p:spPr>
              <a:xfrm>
                <a:off x="838200" y="1690688"/>
                <a:ext cx="10515600" cy="4475765"/>
              </a:xfrm>
            </p:spPr>
            <p:txBody>
              <a:bodyPr>
                <a:normAutofit fontScale="92500" lnSpcReduction="10000"/>
              </a:bodyPr>
              <a:lstStyle/>
              <a:p>
                <a:pPr marL="0" lvl="0" indent="0" algn="just" defTabSz="914400">
                  <a:buNone/>
                  <a:defRPr/>
                </a:pPr>
                <a:r>
                  <a:rPr lang="en-GB" sz="2800" b="1" i="1" kern="100">
                    <a:solidFill>
                      <a:schemeClr val="tx1"/>
                    </a:solidFill>
                    <a:latin typeface="Calibri"/>
                    <a:ea typeface="Aptos" panose="020B0004020202020204" pitchFamily="34" charset="0"/>
                    <a:cs typeface="Calibri"/>
                  </a:rPr>
                  <a:t>Theorem:</a:t>
                </a:r>
                <a:r>
                  <a:rPr lang="en-GB" sz="2800" i="1" kern="100">
                    <a:solidFill>
                      <a:schemeClr val="tx1"/>
                    </a:solidFill>
                    <a:latin typeface="Calibri"/>
                    <a:ea typeface="Aptos" panose="020B0004020202020204" pitchFamily="34" charset="0"/>
                    <a:cs typeface="Calibri"/>
                  </a:rPr>
                  <a:t> Let </a:t>
                </a:r>
                <a14:m>
                  <m:oMath xmlns:m="http://schemas.openxmlformats.org/officeDocument/2006/math">
                    <m:r>
                      <a:rPr lang="en-US" sz="2800" b="0" i="1" kern="100" smtClean="0">
                        <a:solidFill>
                          <a:schemeClr val="tx1"/>
                        </a:solidFill>
                        <a:latin typeface="Cambria Math" panose="02040503050406030204" pitchFamily="18" charset="0"/>
                        <a:ea typeface="Aptos" panose="020B0004020202020204" pitchFamily="34" charset="0"/>
                        <a:cs typeface="Calibri"/>
                      </a:rPr>
                      <m:t>𝑅</m:t>
                    </m:r>
                    <m:r>
                      <a:rPr lang="en-US" sz="2800" b="0" i="1" kern="100" smtClean="0">
                        <a:solidFill>
                          <a:schemeClr val="tx1"/>
                        </a:solidFill>
                        <a:latin typeface="Cambria Math" panose="02040503050406030204" pitchFamily="18" charset="0"/>
                        <a:ea typeface="Aptos" panose="020B0004020202020204" pitchFamily="34" charset="0"/>
                        <a:cs typeface="Calibri"/>
                      </a:rPr>
                      <m:t> </m:t>
                    </m:r>
                  </m:oMath>
                </a14:m>
                <a:r>
                  <a:rPr lang="en-US" sz="2800" b="0" i="1" kern="100">
                    <a:solidFill>
                      <a:schemeClr val="tx1"/>
                    </a:solidFill>
                    <a:latin typeface="Cambria Math" panose="02040503050406030204" pitchFamily="18" charset="0"/>
                    <a:ea typeface="Aptos" panose="020B0004020202020204" pitchFamily="34" charset="0"/>
                    <a:cs typeface="Calibri"/>
                  </a:rPr>
                  <a:t>and</a:t>
                </a:r>
                <a14:m>
                  <m:oMath xmlns:m="http://schemas.openxmlformats.org/officeDocument/2006/math">
                    <m:r>
                      <a:rPr lang="en-US" sz="2800" b="0" i="1" kern="100" smtClean="0">
                        <a:solidFill>
                          <a:schemeClr val="tx1"/>
                        </a:solidFill>
                        <a:latin typeface="Cambria Math" panose="02040503050406030204" pitchFamily="18" charset="0"/>
                        <a:ea typeface="Aptos" panose="020B0004020202020204" pitchFamily="34" charset="0"/>
                        <a:cs typeface="Calibri"/>
                      </a:rPr>
                      <m:t> </m:t>
                    </m:r>
                    <m:acc>
                      <m:accPr>
                        <m:chr m:val="̂"/>
                        <m:ctrlPr>
                          <a:rPr lang="en-US" sz="2800" b="0" i="1" kern="100" smtClean="0">
                            <a:solidFill>
                              <a:schemeClr val="tx1"/>
                            </a:solidFill>
                            <a:latin typeface="Cambria Math" panose="02040503050406030204" pitchFamily="18" charset="0"/>
                            <a:ea typeface="Aptos" panose="020B0004020202020204" pitchFamily="34" charset="0"/>
                            <a:cs typeface="Calibri"/>
                          </a:rPr>
                        </m:ctrlPr>
                      </m:accPr>
                      <m:e>
                        <m:r>
                          <a:rPr lang="en-US" sz="2800" i="1" kern="100">
                            <a:solidFill>
                              <a:schemeClr val="tx1"/>
                            </a:solidFill>
                            <a:latin typeface="Cambria Math" panose="02040503050406030204" pitchFamily="18" charset="0"/>
                            <a:ea typeface="Aptos" panose="020B0004020202020204" pitchFamily="34" charset="0"/>
                            <a:cs typeface="Calibri"/>
                          </a:rPr>
                          <m:t>𝑅</m:t>
                        </m:r>
                      </m:e>
                    </m:acc>
                  </m:oMath>
                </a14:m>
                <a:r>
                  <a:rPr lang="en-GB" sz="2800" i="1" kern="100">
                    <a:solidFill>
                      <a:schemeClr val="tx1"/>
                    </a:solidFill>
                    <a:latin typeface="Calibri"/>
                    <a:ea typeface="Aptos" panose="020B0004020202020204" pitchFamily="34" charset="0"/>
                    <a:cs typeface="Calibri"/>
                  </a:rPr>
                  <a:t> be the true and empirical risk, and </a:t>
                </a:r>
                <a14:m>
                  <m:oMath xmlns:m="http://schemas.openxmlformats.org/officeDocument/2006/math">
                    <m:sSub>
                      <m:sSubPr>
                        <m:ctrlPr>
                          <a:rPr lang="en-US" sz="2800" i="1">
                            <a:solidFill>
                              <a:schemeClr val="tx1"/>
                            </a:solidFill>
                            <a:latin typeface="Cambria Math" panose="02040503050406030204" pitchFamily="18" charset="0"/>
                            <a:cs typeface="Calibri"/>
                          </a:rPr>
                        </m:ctrlPr>
                      </m:sSubPr>
                      <m:e>
                        <m:acc>
                          <m:accPr>
                            <m:chr m:val="̂"/>
                            <m:ctrlPr>
                              <a:rPr lang="en-US" sz="2800" i="1" kern="100">
                                <a:solidFill>
                                  <a:schemeClr val="tx1"/>
                                </a:solidFill>
                                <a:latin typeface="Cambria Math" panose="02040503050406030204" pitchFamily="18" charset="0"/>
                                <a:cs typeface="Calibri"/>
                              </a:rPr>
                            </m:ctrlPr>
                          </m:accPr>
                          <m:e>
                            <m:r>
                              <a:rPr lang="en-US" sz="2800" i="1" kern="100">
                                <a:solidFill>
                                  <a:schemeClr val="tx1"/>
                                </a:solidFill>
                                <a:latin typeface="Cambria Math" panose="02040503050406030204" pitchFamily="18" charset="0"/>
                                <a:cs typeface="Calibri"/>
                              </a:rPr>
                              <m:t>ℛ</m:t>
                            </m:r>
                          </m:e>
                        </m:acc>
                      </m:e>
                      <m:sub>
                        <m:r>
                          <a:rPr lang="en-US" sz="2800" i="1">
                            <a:solidFill>
                              <a:schemeClr val="tx1"/>
                            </a:solidFill>
                            <a:latin typeface="Cambria Math" panose="02040503050406030204" pitchFamily="18" charset="0"/>
                            <a:cs typeface="Calibri"/>
                          </a:rPr>
                          <m:t>𝑠</m:t>
                        </m:r>
                      </m:sub>
                    </m:sSub>
                  </m:oMath>
                </a14:m>
                <a:r>
                  <a:rPr lang="en-US" sz="2800" b="0" i="1" kern="100">
                    <a:solidFill>
                      <a:schemeClr val="tx1"/>
                    </a:solidFill>
                    <a:latin typeface="Cambria Math" panose="02040503050406030204" pitchFamily="18" charset="0"/>
                    <a:ea typeface="Aptos" panose="020B0004020202020204" pitchFamily="34" charset="0"/>
                    <a:cs typeface="Calibri"/>
                  </a:rPr>
                  <a:t>be the empirical Rademacher complexity over the set </a:t>
                </a:r>
                <a14:m>
                  <m:oMath xmlns:m="http://schemas.openxmlformats.org/officeDocument/2006/math">
                    <m:r>
                      <a:rPr lang="en-US" sz="2800" b="0" i="1" kern="100" smtClean="0">
                        <a:solidFill>
                          <a:schemeClr val="tx1"/>
                        </a:solidFill>
                        <a:latin typeface="Cambria Math" panose="02040503050406030204" pitchFamily="18" charset="0"/>
                        <a:ea typeface="Aptos" panose="020B0004020202020204" pitchFamily="34" charset="0"/>
                        <a:cs typeface="Calibri"/>
                      </a:rPr>
                      <m:t>𝒮</m:t>
                    </m:r>
                  </m:oMath>
                </a14:m>
                <a:r>
                  <a:rPr lang="en-US" sz="2800" b="0" i="1" kern="100">
                    <a:solidFill>
                      <a:schemeClr val="tx1"/>
                    </a:solidFill>
                    <a:latin typeface="Cambria Math" panose="02040503050406030204" pitchFamily="18" charset="0"/>
                    <a:ea typeface="Aptos" panose="020B0004020202020204" pitchFamily="34" charset="0"/>
                    <a:cs typeface="Calibri"/>
                  </a:rPr>
                  <a:t> of query-item pairs</a:t>
                </a:r>
                <a:r>
                  <a:rPr lang="en-US" sz="2800" i="1" kern="100">
                    <a:solidFill>
                      <a:schemeClr val="tx1"/>
                    </a:solidFill>
                    <a:latin typeface="Cambria Math" panose="02040503050406030204" pitchFamily="18" charset="0"/>
                    <a:ea typeface="Aptos" panose="020B0004020202020204" pitchFamily="34" charset="0"/>
                    <a:cs typeface="Calibri"/>
                  </a:rPr>
                  <a:t>. Let </a:t>
                </a:r>
                <a14:m>
                  <m:oMath xmlns:m="http://schemas.openxmlformats.org/officeDocument/2006/math">
                    <m:r>
                      <a:rPr lang="en-US" sz="2800" b="0" i="1" kern="100" smtClean="0">
                        <a:solidFill>
                          <a:schemeClr val="tx1"/>
                        </a:solidFill>
                        <a:latin typeface="Cambria Math" panose="02040503050406030204" pitchFamily="18" charset="0"/>
                        <a:ea typeface="Aptos" panose="020B0004020202020204" pitchFamily="34" charset="0"/>
                        <a:cs typeface="Calibri"/>
                      </a:rPr>
                      <m:t>𝑝</m:t>
                    </m:r>
                    <m:r>
                      <a:rPr lang="en-US" sz="2800" b="0" i="1" kern="100" smtClean="0">
                        <a:solidFill>
                          <a:schemeClr val="tx1"/>
                        </a:solidFill>
                        <a:latin typeface="Cambria Math" panose="02040503050406030204" pitchFamily="18" charset="0"/>
                        <a:ea typeface="Aptos" panose="020B0004020202020204" pitchFamily="34" charset="0"/>
                        <a:cs typeface="Calibri"/>
                      </a:rPr>
                      <m:t>≪</m:t>
                    </m:r>
                    <m:r>
                      <a:rPr lang="en-US" sz="2800" b="0" i="1" kern="100" smtClean="0">
                        <a:solidFill>
                          <a:schemeClr val="tx1"/>
                        </a:solidFill>
                        <a:latin typeface="Cambria Math" panose="02040503050406030204" pitchFamily="18" charset="0"/>
                        <a:ea typeface="Aptos" panose="020B0004020202020204" pitchFamily="34" charset="0"/>
                        <a:cs typeface="Calibri"/>
                      </a:rPr>
                      <m:t>1</m:t>
                    </m:r>
                  </m:oMath>
                </a14:m>
                <a:r>
                  <a:rPr lang="en-US" sz="2800" i="1" kern="100">
                    <a:solidFill>
                      <a:schemeClr val="tx1"/>
                    </a:solidFill>
                    <a:latin typeface="Cambria Math" panose="02040503050406030204" pitchFamily="18" charset="0"/>
                    <a:ea typeface="Aptos" panose="020B0004020202020204" pitchFamily="34" charset="0"/>
                    <a:cs typeface="Calibri"/>
                  </a:rPr>
                  <a:t> be the probability of a positively related query-item pair, and </a:t>
                </a:r>
                <a14:m>
                  <m:oMath xmlns:m="http://schemas.openxmlformats.org/officeDocument/2006/math">
                    <m:r>
                      <a:rPr lang="en-US" sz="2800" b="0" i="1" kern="100" smtClean="0">
                        <a:solidFill>
                          <a:schemeClr val="tx1"/>
                        </a:solidFill>
                        <a:latin typeface="Cambria Math" panose="02040503050406030204" pitchFamily="18" charset="0"/>
                        <a:ea typeface="Aptos" panose="020B0004020202020204" pitchFamily="34" charset="0"/>
                        <a:cs typeface="Calibri"/>
                      </a:rPr>
                      <m:t>𝑞</m:t>
                    </m:r>
                  </m:oMath>
                </a14:m>
                <a:r>
                  <a:rPr lang="en-US" sz="2800" i="1" kern="100">
                    <a:solidFill>
                      <a:schemeClr val="tx1"/>
                    </a:solidFill>
                    <a:latin typeface="Cambria Math" panose="02040503050406030204" pitchFamily="18" charset="0"/>
                    <a:ea typeface="Aptos" panose="020B0004020202020204" pitchFamily="34" charset="0"/>
                    <a:cs typeface="Calibri"/>
                  </a:rPr>
                  <a:t> be the probability that </a:t>
                </a:r>
                <a14:m>
                  <m:oMath xmlns:m="http://schemas.openxmlformats.org/officeDocument/2006/math">
                    <m:r>
                      <a:rPr lang="en-US" sz="2800" i="1" kern="100">
                        <a:solidFill>
                          <a:schemeClr val="tx1"/>
                        </a:solidFill>
                        <a:latin typeface="Cambria Math" panose="02040503050406030204" pitchFamily="18" charset="0"/>
                        <a:ea typeface="Aptos" panose="020B0004020202020204" pitchFamily="34" charset="0"/>
                        <a:cs typeface="Calibri"/>
                      </a:rPr>
                      <m:t>𝒮</m:t>
                    </m:r>
                    <m:r>
                      <a:rPr lang="en-US" sz="2800" b="0" i="1" kern="100" smtClean="0">
                        <a:solidFill>
                          <a:schemeClr val="tx1"/>
                        </a:solidFill>
                        <a:latin typeface="Cambria Math" panose="02040503050406030204" pitchFamily="18" charset="0"/>
                        <a:ea typeface="Aptos" panose="020B0004020202020204" pitchFamily="34" charset="0"/>
                        <a:cs typeface="Calibri"/>
                      </a:rPr>
                      <m:t> (</m:t>
                    </m:r>
                    <m:d>
                      <m:dPr>
                        <m:begChr m:val="|"/>
                        <m:endChr m:val="|"/>
                        <m:ctrlPr>
                          <a:rPr lang="en-US" sz="2800" b="0" i="1" kern="100" smtClean="0">
                            <a:solidFill>
                              <a:schemeClr val="tx1"/>
                            </a:solidFill>
                            <a:latin typeface="Cambria Math" panose="02040503050406030204" pitchFamily="18" charset="0"/>
                            <a:ea typeface="Aptos" panose="020B0004020202020204" pitchFamily="34" charset="0"/>
                            <a:cs typeface="Calibri"/>
                          </a:rPr>
                        </m:ctrlPr>
                      </m:dPr>
                      <m:e>
                        <m:r>
                          <a:rPr lang="en-US" sz="2800" b="0" i="1" kern="100" smtClean="0">
                            <a:solidFill>
                              <a:schemeClr val="tx1"/>
                            </a:solidFill>
                            <a:latin typeface="Cambria Math" panose="02040503050406030204" pitchFamily="18" charset="0"/>
                            <a:ea typeface="Aptos" panose="020B0004020202020204" pitchFamily="34" charset="0"/>
                            <a:cs typeface="Calibri"/>
                          </a:rPr>
                          <m:t>𝒮</m:t>
                        </m:r>
                      </m:e>
                    </m:d>
                    <m:r>
                      <a:rPr lang="en-US" sz="2800" b="0" i="1" kern="100" smtClean="0">
                        <a:solidFill>
                          <a:schemeClr val="tx1"/>
                        </a:solidFill>
                        <a:latin typeface="Cambria Math" panose="02040503050406030204" pitchFamily="18" charset="0"/>
                        <a:ea typeface="Aptos" panose="020B0004020202020204" pitchFamily="34" charset="0"/>
                        <a:cs typeface="Calibri"/>
                      </a:rPr>
                      <m:t>=</m:t>
                    </m:r>
                    <m:r>
                      <a:rPr lang="en-US" sz="2800" b="0" i="1" kern="100" smtClean="0">
                        <a:solidFill>
                          <a:schemeClr val="tx1"/>
                        </a:solidFill>
                        <a:latin typeface="Cambria Math" panose="02040503050406030204" pitchFamily="18" charset="0"/>
                        <a:ea typeface="Aptos" panose="020B0004020202020204" pitchFamily="34" charset="0"/>
                        <a:cs typeface="Calibri"/>
                      </a:rPr>
                      <m:t>𝑀</m:t>
                    </m:r>
                    <m:r>
                      <a:rPr lang="en-US" sz="2800" b="0" i="1" kern="100" smtClean="0">
                        <a:solidFill>
                          <a:schemeClr val="tx1"/>
                        </a:solidFill>
                        <a:latin typeface="Cambria Math" panose="02040503050406030204" pitchFamily="18" charset="0"/>
                        <a:ea typeface="Aptos" panose="020B0004020202020204" pitchFamily="34" charset="0"/>
                        <a:cs typeface="Calibri"/>
                      </a:rPr>
                      <m:t>)</m:t>
                    </m:r>
                  </m:oMath>
                </a14:m>
                <a:r>
                  <a:rPr lang="en-US" sz="2800" i="1" kern="100">
                    <a:solidFill>
                      <a:schemeClr val="tx1"/>
                    </a:solidFill>
                    <a:latin typeface="Cambria Math" panose="02040503050406030204" pitchFamily="18" charset="0"/>
                    <a:ea typeface="Aptos" panose="020B0004020202020204" pitchFamily="34" charset="0"/>
                    <a:cs typeface="Calibri"/>
                  </a:rPr>
                  <a:t> has at most </a:t>
                </a:r>
                <a14:m>
                  <m:oMath xmlns:m="http://schemas.openxmlformats.org/officeDocument/2006/math">
                    <m:r>
                      <a:rPr lang="en-US" sz="2800" b="0" i="1" kern="100" smtClean="0">
                        <a:solidFill>
                          <a:schemeClr val="tx1"/>
                        </a:solidFill>
                        <a:latin typeface="Cambria Math" panose="02040503050406030204" pitchFamily="18" charset="0"/>
                        <a:ea typeface="Aptos" panose="020B0004020202020204" pitchFamily="34" charset="0"/>
                        <a:cs typeface="Calibri"/>
                      </a:rPr>
                      <m:t>𝜅</m:t>
                    </m:r>
                  </m:oMath>
                </a14:m>
                <a:r>
                  <a:rPr lang="el-GR" sz="2800" i="1" kern="100">
                    <a:solidFill>
                      <a:schemeClr val="tx1"/>
                    </a:solidFill>
                    <a:latin typeface="Cambria Math" panose="02040503050406030204" pitchFamily="18" charset="0"/>
                    <a:ea typeface="Aptos" panose="020B0004020202020204" pitchFamily="34" charset="0"/>
                    <a:cs typeface="Calibri"/>
                  </a:rPr>
                  <a:t> </a:t>
                </a:r>
                <a:r>
                  <a:rPr lang="en-US" sz="2800" i="1" kern="100">
                    <a:solidFill>
                      <a:schemeClr val="tx1"/>
                    </a:solidFill>
                    <a:latin typeface="Cambria Math" panose="02040503050406030204" pitchFamily="18" charset="0"/>
                    <a:ea typeface="Aptos" panose="020B0004020202020204" pitchFamily="34" charset="0"/>
                    <a:cs typeface="Calibri"/>
                  </a:rPr>
                  <a:t>positive pairs. Then, </a:t>
                </a:r>
                <a14:m>
                  <m:oMath xmlns:m="http://schemas.openxmlformats.org/officeDocument/2006/math">
                    <m:r>
                      <a:rPr lang="en-US" sz="2800" b="0" i="1" kern="100" smtClean="0">
                        <a:solidFill>
                          <a:schemeClr val="tx1"/>
                        </a:solidFill>
                        <a:latin typeface="Cambria Math" panose="02040503050406030204" pitchFamily="18" charset="0"/>
                        <a:ea typeface="Aptos" panose="020B0004020202020204" pitchFamily="34" charset="0"/>
                        <a:cs typeface="Calibri"/>
                      </a:rPr>
                      <m:t>𝑤</m:t>
                    </m:r>
                    <m:r>
                      <a:rPr lang="en-US" sz="2800" b="0" i="1" kern="100" smtClean="0">
                        <a:solidFill>
                          <a:schemeClr val="tx1"/>
                        </a:solidFill>
                        <a:latin typeface="Cambria Math" panose="02040503050406030204" pitchFamily="18" charset="0"/>
                        <a:ea typeface="Aptos" panose="020B0004020202020204" pitchFamily="34" charset="0"/>
                        <a:cs typeface="Calibri"/>
                      </a:rPr>
                      <m:t>.</m:t>
                    </m:r>
                    <m:r>
                      <a:rPr lang="en-US" sz="2800" b="0" i="1" kern="100" smtClean="0">
                        <a:solidFill>
                          <a:schemeClr val="tx1"/>
                        </a:solidFill>
                        <a:latin typeface="Cambria Math" panose="02040503050406030204" pitchFamily="18" charset="0"/>
                        <a:ea typeface="Aptos" panose="020B0004020202020204" pitchFamily="34" charset="0"/>
                        <a:cs typeface="Calibri"/>
                      </a:rPr>
                      <m:t>𝑝</m:t>
                    </m:r>
                    <m:r>
                      <a:rPr lang="en-US" sz="2800" b="0" i="1" kern="100" smtClean="0">
                        <a:solidFill>
                          <a:schemeClr val="tx1"/>
                        </a:solidFill>
                        <a:latin typeface="Cambria Math" panose="02040503050406030204" pitchFamily="18" charset="0"/>
                        <a:ea typeface="Aptos" panose="020B0004020202020204" pitchFamily="34" charset="0"/>
                        <a:cs typeface="Calibri"/>
                      </a:rPr>
                      <m:t>. </m:t>
                    </m:r>
                    <m:d>
                      <m:dPr>
                        <m:ctrlPr>
                          <a:rPr lang="en-US" sz="2800" b="0" i="1" kern="100" smtClean="0">
                            <a:solidFill>
                              <a:schemeClr val="tx1"/>
                            </a:solidFill>
                            <a:latin typeface="Cambria Math" panose="02040503050406030204" pitchFamily="18" charset="0"/>
                            <a:ea typeface="Aptos" panose="020B0004020202020204" pitchFamily="34" charset="0"/>
                            <a:cs typeface="Calibri"/>
                          </a:rPr>
                        </m:ctrlPr>
                      </m:dPr>
                      <m:e>
                        <m:r>
                          <a:rPr lang="en-US" sz="2800" b="0" i="1" kern="100" smtClean="0">
                            <a:solidFill>
                              <a:schemeClr val="tx1"/>
                            </a:solidFill>
                            <a:latin typeface="Cambria Math" panose="02040503050406030204" pitchFamily="18" charset="0"/>
                            <a:ea typeface="Aptos" panose="020B0004020202020204" pitchFamily="34" charset="0"/>
                            <a:cs typeface="Calibri"/>
                          </a:rPr>
                          <m:t>1</m:t>
                        </m:r>
                        <m:r>
                          <a:rPr lang="en-US" sz="2800" b="0" i="1" kern="100" smtClean="0">
                            <a:solidFill>
                              <a:schemeClr val="tx1"/>
                            </a:solidFill>
                            <a:latin typeface="Cambria Math" panose="02040503050406030204" pitchFamily="18" charset="0"/>
                            <a:ea typeface="Aptos" panose="020B0004020202020204" pitchFamily="34" charset="0"/>
                            <a:cs typeface="Calibri"/>
                          </a:rPr>
                          <m:t>−</m:t>
                        </m:r>
                        <m:r>
                          <a:rPr lang="en-US" sz="2800" b="0" i="1" kern="100" smtClean="0">
                            <a:solidFill>
                              <a:schemeClr val="tx1"/>
                            </a:solidFill>
                            <a:latin typeface="Cambria Math" panose="02040503050406030204" pitchFamily="18" charset="0"/>
                            <a:ea typeface="Aptos" panose="020B0004020202020204" pitchFamily="34" charset="0"/>
                            <a:cs typeface="Calibri"/>
                          </a:rPr>
                          <m:t>𝛿</m:t>
                        </m:r>
                      </m:e>
                    </m:d>
                  </m:oMath>
                </a14:m>
                <a:r>
                  <a:rPr lang="en-US" sz="2800" b="0" i="1" kern="100">
                    <a:solidFill>
                      <a:schemeClr val="tx1"/>
                    </a:solidFill>
                    <a:latin typeface="Cambria Math" panose="02040503050406030204" pitchFamily="18" charset="0"/>
                    <a:ea typeface="Aptos" panose="020B0004020202020204" pitchFamily="34" charset="0"/>
                    <a:cs typeface="Calibri"/>
                  </a:rPr>
                  <a:t>:</a:t>
                </a:r>
              </a:p>
              <a:p>
                <a:pPr marL="0" lvl="0" indent="0" algn="ctr" defTabSz="914400">
                  <a:spcAft>
                    <a:spcPts val="1200"/>
                  </a:spcAft>
                  <a:buNone/>
                  <a:defRPr/>
                </a:pPr>
                <a14:m>
                  <m:oMath xmlns:m="http://schemas.openxmlformats.org/officeDocument/2006/math">
                    <m:r>
                      <a:rPr lang="en-US" sz="2800" b="0" i="1" smtClean="0">
                        <a:solidFill>
                          <a:schemeClr val="tx1"/>
                        </a:solidFill>
                        <a:latin typeface="Cambria Math" panose="02040503050406030204" pitchFamily="18" charset="0"/>
                        <a:cs typeface="Calibri"/>
                      </a:rPr>
                      <m:t>𝑅</m:t>
                    </m:r>
                    <m:r>
                      <a:rPr lang="en-US" sz="2800" b="0" i="1" smtClean="0">
                        <a:solidFill>
                          <a:schemeClr val="tx1"/>
                        </a:solidFill>
                        <a:latin typeface="Cambria Math" panose="02040503050406030204" pitchFamily="18" charset="0"/>
                        <a:cs typeface="Calibri"/>
                      </a:rPr>
                      <m:t>≤</m:t>
                    </m:r>
                    <m:acc>
                      <m:accPr>
                        <m:chr m:val="̂"/>
                        <m:ctrlPr>
                          <a:rPr lang="en-US" sz="2800" b="0" i="1" smtClean="0">
                            <a:solidFill>
                              <a:schemeClr val="tx1"/>
                            </a:solidFill>
                            <a:latin typeface="Cambria Math" panose="02040503050406030204" pitchFamily="18" charset="0"/>
                            <a:cs typeface="Calibri"/>
                          </a:rPr>
                        </m:ctrlPr>
                      </m:accPr>
                      <m:e>
                        <m:r>
                          <a:rPr lang="en-US" sz="2800" b="0" i="1" smtClean="0">
                            <a:solidFill>
                              <a:schemeClr val="tx1"/>
                            </a:solidFill>
                            <a:latin typeface="Cambria Math" panose="02040503050406030204" pitchFamily="18" charset="0"/>
                            <a:cs typeface="Calibri"/>
                          </a:rPr>
                          <m:t>𝑅</m:t>
                        </m:r>
                      </m:e>
                    </m:acc>
                    <m:r>
                      <a:rPr lang="en-US" sz="2800" b="0" i="1" smtClean="0">
                        <a:solidFill>
                          <a:schemeClr val="tx1"/>
                        </a:solidFill>
                        <a:latin typeface="Cambria Math" panose="02040503050406030204" pitchFamily="18" charset="0"/>
                        <a:cs typeface="Calibri"/>
                      </a:rPr>
                      <m:t>+</m:t>
                    </m:r>
                    <m:sSub>
                      <m:sSubPr>
                        <m:ctrlPr>
                          <a:rPr lang="en-US" sz="2800" b="0" i="1" smtClean="0">
                            <a:solidFill>
                              <a:schemeClr val="tx1"/>
                            </a:solidFill>
                            <a:latin typeface="Cambria Math" panose="02040503050406030204" pitchFamily="18" charset="0"/>
                            <a:cs typeface="Calibri"/>
                          </a:rPr>
                        </m:ctrlPr>
                      </m:sSubPr>
                      <m:e>
                        <m:acc>
                          <m:accPr>
                            <m:chr m:val="̂"/>
                            <m:ctrlPr>
                              <a:rPr lang="en-US" sz="2800" b="0" i="1" kern="100" smtClean="0">
                                <a:solidFill>
                                  <a:schemeClr val="tx1"/>
                                </a:solidFill>
                                <a:latin typeface="Cambria Math" panose="02040503050406030204" pitchFamily="18" charset="0"/>
                                <a:cs typeface="Calibri"/>
                              </a:rPr>
                            </m:ctrlPr>
                          </m:accPr>
                          <m:e>
                            <m:r>
                              <a:rPr lang="en-US" sz="2800" b="0" i="1" kern="100" smtClean="0">
                                <a:solidFill>
                                  <a:schemeClr val="tx1"/>
                                </a:solidFill>
                                <a:latin typeface="Cambria Math" panose="02040503050406030204" pitchFamily="18" charset="0"/>
                                <a:cs typeface="Calibri"/>
                              </a:rPr>
                              <m:t>ℛ</m:t>
                            </m:r>
                          </m:e>
                        </m:acc>
                      </m:e>
                      <m:sub>
                        <m:r>
                          <a:rPr lang="en-US" sz="2800" b="0" i="1" smtClean="0">
                            <a:solidFill>
                              <a:schemeClr val="tx1"/>
                            </a:solidFill>
                            <a:latin typeface="Cambria Math" panose="02040503050406030204" pitchFamily="18" charset="0"/>
                            <a:cs typeface="Calibri"/>
                          </a:rPr>
                          <m:t>𝑠</m:t>
                        </m:r>
                      </m:sub>
                    </m:sSub>
                    <m:r>
                      <a:rPr lang="en-US" sz="2800" b="0" i="1" smtClean="0">
                        <a:solidFill>
                          <a:schemeClr val="tx1"/>
                        </a:solidFill>
                        <a:latin typeface="Cambria Math" panose="02040503050406030204" pitchFamily="18" charset="0"/>
                        <a:cs typeface="Calibri"/>
                      </a:rPr>
                      <m:t>+</m:t>
                    </m:r>
                    <m:r>
                      <a:rPr lang="en-US" sz="2800" b="0" i="1" smtClean="0">
                        <a:solidFill>
                          <a:schemeClr val="tx1"/>
                        </a:solidFill>
                        <a:latin typeface="Cambria Math" panose="02040503050406030204" pitchFamily="18" charset="0"/>
                        <a:cs typeface="Calibri"/>
                      </a:rPr>
                      <m:t>3</m:t>
                    </m:r>
                    <m:d>
                      <m:dPr>
                        <m:ctrlPr>
                          <a:rPr lang="en-US" sz="2800" b="0" i="1" smtClean="0">
                            <a:solidFill>
                              <a:schemeClr val="tx1"/>
                            </a:solidFill>
                            <a:latin typeface="Cambria Math" panose="02040503050406030204" pitchFamily="18" charset="0"/>
                            <a:cs typeface="Calibri"/>
                          </a:rPr>
                        </m:ctrlPr>
                      </m:dPr>
                      <m:e>
                        <m:r>
                          <a:rPr lang="en-US" sz="2800" b="0" i="1" smtClean="0">
                            <a:solidFill>
                              <a:schemeClr val="tx1"/>
                            </a:solidFill>
                            <a:latin typeface="Cambria Math" panose="02040503050406030204" pitchFamily="18" charset="0"/>
                            <a:cs typeface="Calibri"/>
                          </a:rPr>
                          <m:t> </m:t>
                        </m:r>
                        <m:r>
                          <a:rPr lang="en-US" sz="2800" b="0" i="1" smtClean="0">
                            <a:solidFill>
                              <a:schemeClr val="tx1"/>
                            </a:solidFill>
                            <a:latin typeface="Cambria Math" panose="02040503050406030204" pitchFamily="18" charset="0"/>
                            <a:cs typeface="Calibri"/>
                          </a:rPr>
                          <m:t>𝑞</m:t>
                        </m:r>
                        <m:r>
                          <a:rPr lang="en-US" sz="2800" b="0" i="1" smtClean="0">
                            <a:solidFill>
                              <a:schemeClr val="tx1"/>
                            </a:solidFill>
                            <a:latin typeface="Cambria Math" panose="02040503050406030204" pitchFamily="18" charset="0"/>
                            <a:cs typeface="Calibri"/>
                          </a:rPr>
                          <m:t>+</m:t>
                        </m:r>
                        <m:f>
                          <m:fPr>
                            <m:ctrlPr>
                              <a:rPr lang="en-US" sz="2800" i="1">
                                <a:solidFill>
                                  <a:schemeClr val="tx1"/>
                                </a:solidFill>
                                <a:latin typeface="Cambria Math" panose="02040503050406030204" pitchFamily="18" charset="0"/>
                                <a:cs typeface="Calibri"/>
                              </a:rPr>
                            </m:ctrlPr>
                          </m:fPr>
                          <m:num>
                            <m:rad>
                              <m:radPr>
                                <m:degHide m:val="on"/>
                                <m:ctrlPr>
                                  <a:rPr lang="en-US" sz="2800" i="1">
                                    <a:solidFill>
                                      <a:schemeClr val="tx1"/>
                                    </a:solidFill>
                                    <a:latin typeface="Cambria Math" panose="02040503050406030204" pitchFamily="18" charset="0"/>
                                    <a:cs typeface="Calibri"/>
                                  </a:rPr>
                                </m:ctrlPr>
                              </m:radPr>
                              <m:deg/>
                              <m:e>
                                <m:func>
                                  <m:funcPr>
                                    <m:ctrlPr>
                                      <a:rPr lang="en-US" sz="2800" i="1">
                                        <a:solidFill>
                                          <a:schemeClr val="tx1"/>
                                        </a:solidFill>
                                        <a:latin typeface="Cambria Math" panose="02040503050406030204" pitchFamily="18" charset="0"/>
                                        <a:cs typeface="Calibri"/>
                                      </a:rPr>
                                    </m:ctrlPr>
                                  </m:funcPr>
                                  <m:fName>
                                    <m:r>
                                      <m:rPr>
                                        <m:sty m:val="p"/>
                                      </m:rPr>
                                      <a:rPr lang="en-US" sz="2800">
                                        <a:solidFill>
                                          <a:schemeClr val="tx1"/>
                                        </a:solidFill>
                                        <a:latin typeface="Cambria Math" panose="02040503050406030204" pitchFamily="18" charset="0"/>
                                        <a:cs typeface="Calibri"/>
                                      </a:rPr>
                                      <m:t>ln</m:t>
                                    </m:r>
                                  </m:fName>
                                  <m:e>
                                    <m:d>
                                      <m:dPr>
                                        <m:ctrlPr>
                                          <a:rPr lang="en-US" sz="2800" i="1">
                                            <a:solidFill>
                                              <a:schemeClr val="tx1"/>
                                            </a:solidFill>
                                            <a:latin typeface="Cambria Math" panose="02040503050406030204" pitchFamily="18" charset="0"/>
                                            <a:cs typeface="Calibri"/>
                                          </a:rPr>
                                        </m:ctrlPr>
                                      </m:dPr>
                                      <m:e>
                                        <m:f>
                                          <m:fPr>
                                            <m:ctrlPr>
                                              <a:rPr lang="en-US" sz="2800" i="1">
                                                <a:solidFill>
                                                  <a:schemeClr val="tx1"/>
                                                </a:solidFill>
                                                <a:latin typeface="Cambria Math" panose="02040503050406030204" pitchFamily="18" charset="0"/>
                                                <a:cs typeface="Calibri"/>
                                              </a:rPr>
                                            </m:ctrlPr>
                                          </m:fPr>
                                          <m:num>
                                            <m:r>
                                              <a:rPr lang="en-US" sz="2800" i="1">
                                                <a:solidFill>
                                                  <a:schemeClr val="tx1"/>
                                                </a:solidFill>
                                                <a:latin typeface="Cambria Math" panose="02040503050406030204" pitchFamily="18" charset="0"/>
                                                <a:cs typeface="Calibri"/>
                                              </a:rPr>
                                              <m:t>2</m:t>
                                            </m:r>
                                          </m:num>
                                          <m:den>
                                            <m:r>
                                              <a:rPr lang="en-US" sz="2800" i="1">
                                                <a:solidFill>
                                                  <a:schemeClr val="tx1"/>
                                                </a:solidFill>
                                                <a:latin typeface="Cambria Math" panose="02040503050406030204" pitchFamily="18" charset="0"/>
                                                <a:cs typeface="Calibri"/>
                                              </a:rPr>
                                              <m:t>𝛿</m:t>
                                            </m:r>
                                            <m:r>
                                              <a:rPr lang="en-US" sz="2800" i="1">
                                                <a:solidFill>
                                                  <a:schemeClr val="tx1"/>
                                                </a:solidFill>
                                                <a:latin typeface="Cambria Math" panose="02040503050406030204" pitchFamily="18" charset="0"/>
                                                <a:cs typeface="Calibri"/>
                                              </a:rPr>
                                              <m:t>−</m:t>
                                            </m:r>
                                            <m:r>
                                              <a:rPr lang="en-US" sz="2800" i="1">
                                                <a:solidFill>
                                                  <a:schemeClr val="tx1"/>
                                                </a:solidFill>
                                                <a:latin typeface="Cambria Math" panose="02040503050406030204" pitchFamily="18" charset="0"/>
                                                <a:cs typeface="Calibri"/>
                                              </a:rPr>
                                              <m:t>2</m:t>
                                            </m:r>
                                            <m:r>
                                              <a:rPr lang="en-US" sz="2800" i="1">
                                                <a:solidFill>
                                                  <a:schemeClr val="tx1"/>
                                                </a:solidFill>
                                                <a:latin typeface="Cambria Math" panose="02040503050406030204" pitchFamily="18" charset="0"/>
                                                <a:cs typeface="Calibri"/>
                                              </a:rPr>
                                              <m:t>𝑞</m:t>
                                            </m:r>
                                          </m:den>
                                        </m:f>
                                      </m:e>
                                    </m:d>
                                  </m:e>
                                </m:func>
                              </m:e>
                            </m:rad>
                          </m:num>
                          <m:den>
                            <m:r>
                              <a:rPr lang="en-US" sz="2800" b="0" i="1" smtClean="0">
                                <a:solidFill>
                                  <a:schemeClr val="tx1"/>
                                </a:solidFill>
                                <a:latin typeface="Cambria Math" panose="02040503050406030204" pitchFamily="18" charset="0"/>
                                <a:cs typeface="Calibri"/>
                              </a:rPr>
                              <m:t>2</m:t>
                            </m:r>
                            <m:r>
                              <a:rPr lang="en-US" sz="2800" b="0" i="1" smtClean="0">
                                <a:solidFill>
                                  <a:schemeClr val="tx1"/>
                                </a:solidFill>
                                <a:latin typeface="Cambria Math" panose="02040503050406030204" pitchFamily="18" charset="0"/>
                                <a:cs typeface="Calibri"/>
                              </a:rPr>
                              <m:t>𝑀</m:t>
                            </m:r>
                          </m:den>
                        </m:f>
                      </m:e>
                    </m:d>
                  </m:oMath>
                </a14:m>
                <a:r>
                  <a:rPr lang="en-GB" sz="2800">
                    <a:solidFill>
                      <a:schemeClr val="tx1"/>
                    </a:solidFill>
                    <a:latin typeface="Calibri"/>
                    <a:cs typeface="Calibri"/>
                  </a:rPr>
                  <a:t> , where </a:t>
                </a:r>
                <a14:m>
                  <m:oMath xmlns:m="http://schemas.openxmlformats.org/officeDocument/2006/math">
                    <m:r>
                      <a:rPr lang="en-US" sz="2800" b="0" i="1" smtClean="0">
                        <a:solidFill>
                          <a:schemeClr val="tx1"/>
                        </a:solidFill>
                        <a:latin typeface="Cambria Math" panose="02040503050406030204" pitchFamily="18" charset="0"/>
                        <a:cs typeface="Calibri"/>
                      </a:rPr>
                      <m:t>𝑞</m:t>
                    </m:r>
                    <m:r>
                      <a:rPr lang="en-US" sz="2800" b="0" i="1" smtClean="0">
                        <a:solidFill>
                          <a:schemeClr val="tx1"/>
                        </a:solidFill>
                        <a:latin typeface="Cambria Math" panose="02040503050406030204" pitchFamily="18" charset="0"/>
                        <a:cs typeface="Calibri"/>
                      </a:rPr>
                      <m:t>=</m:t>
                    </m:r>
                    <m:func>
                      <m:funcPr>
                        <m:ctrlPr>
                          <a:rPr lang="en-US" sz="2800" b="0" i="1" smtClean="0">
                            <a:solidFill>
                              <a:schemeClr val="tx1"/>
                            </a:solidFill>
                            <a:latin typeface="Cambria Math" panose="02040503050406030204" pitchFamily="18" charset="0"/>
                            <a:cs typeface="Calibri"/>
                          </a:rPr>
                        </m:ctrlPr>
                      </m:funcPr>
                      <m:fName>
                        <m:r>
                          <m:rPr>
                            <m:sty m:val="p"/>
                          </m:rPr>
                          <a:rPr lang="en-US" sz="2800" b="0" i="0" smtClean="0">
                            <a:solidFill>
                              <a:schemeClr val="tx1"/>
                            </a:solidFill>
                            <a:latin typeface="Cambria Math" panose="02040503050406030204" pitchFamily="18" charset="0"/>
                            <a:cs typeface="Calibri"/>
                          </a:rPr>
                          <m:t>exp</m:t>
                        </m:r>
                      </m:fName>
                      <m:e>
                        <m:d>
                          <m:dPr>
                            <m:begChr m:val="{"/>
                            <m:endChr m:val="}"/>
                            <m:ctrlPr>
                              <a:rPr lang="en-US" sz="2800" b="0" i="1" smtClean="0">
                                <a:solidFill>
                                  <a:schemeClr val="tx1"/>
                                </a:solidFill>
                                <a:latin typeface="Cambria Math" panose="02040503050406030204" pitchFamily="18" charset="0"/>
                                <a:cs typeface="Calibri"/>
                              </a:rPr>
                            </m:ctrlPr>
                          </m:dPr>
                          <m:e>
                            <m:r>
                              <a:rPr lang="en-US" sz="2800" b="0" i="1" smtClean="0">
                                <a:solidFill>
                                  <a:schemeClr val="tx1"/>
                                </a:solidFill>
                                <a:latin typeface="Cambria Math" panose="02040503050406030204" pitchFamily="18" charset="0"/>
                                <a:cs typeface="Calibri"/>
                              </a:rPr>
                              <m:t>−</m:t>
                            </m:r>
                            <m:r>
                              <a:rPr lang="en-US" sz="2800" b="0" i="1" smtClean="0">
                                <a:solidFill>
                                  <a:schemeClr val="tx1"/>
                                </a:solidFill>
                                <a:latin typeface="Cambria Math" panose="02040503050406030204" pitchFamily="18" charset="0"/>
                                <a:cs typeface="Calibri"/>
                              </a:rPr>
                              <m:t>2</m:t>
                            </m:r>
                            <m:r>
                              <a:rPr lang="en-US" sz="2800" b="0" i="1" smtClean="0">
                                <a:solidFill>
                                  <a:schemeClr val="tx1"/>
                                </a:solidFill>
                                <a:latin typeface="Cambria Math" panose="02040503050406030204" pitchFamily="18" charset="0"/>
                                <a:cs typeface="Calibri"/>
                              </a:rPr>
                              <m:t>𝑀</m:t>
                            </m:r>
                            <m:d>
                              <m:dPr>
                                <m:ctrlPr>
                                  <a:rPr lang="en-US" sz="2800" b="0" i="1" smtClean="0">
                                    <a:solidFill>
                                      <a:schemeClr val="tx1"/>
                                    </a:solidFill>
                                    <a:latin typeface="Cambria Math" panose="02040503050406030204" pitchFamily="18" charset="0"/>
                                    <a:cs typeface="Calibri"/>
                                  </a:rPr>
                                </m:ctrlPr>
                              </m:dPr>
                              <m:e>
                                <m:r>
                                  <a:rPr lang="en-US" sz="2800" b="0" i="1" smtClean="0">
                                    <a:solidFill>
                                      <a:schemeClr val="tx1"/>
                                    </a:solidFill>
                                    <a:latin typeface="Cambria Math" panose="02040503050406030204" pitchFamily="18" charset="0"/>
                                    <a:cs typeface="Calibri"/>
                                  </a:rPr>
                                  <m:t>1</m:t>
                                </m:r>
                                <m:r>
                                  <a:rPr lang="en-US" sz="2800" b="0" i="1" smtClean="0">
                                    <a:solidFill>
                                      <a:schemeClr val="tx1"/>
                                    </a:solidFill>
                                    <a:latin typeface="Cambria Math" panose="02040503050406030204" pitchFamily="18" charset="0"/>
                                    <a:cs typeface="Calibri"/>
                                  </a:rPr>
                                  <m:t>−</m:t>
                                </m:r>
                                <m:r>
                                  <a:rPr lang="en-US" sz="2800" b="0" i="1" smtClean="0">
                                    <a:solidFill>
                                      <a:schemeClr val="tx1"/>
                                    </a:solidFill>
                                    <a:latin typeface="Cambria Math" panose="02040503050406030204" pitchFamily="18" charset="0"/>
                                    <a:cs typeface="Calibri"/>
                                  </a:rPr>
                                  <m:t>𝑝</m:t>
                                </m:r>
                                <m:r>
                                  <a:rPr lang="en-US" sz="2800" b="0" i="1" smtClean="0">
                                    <a:solidFill>
                                      <a:schemeClr val="tx1"/>
                                    </a:solidFill>
                                    <a:latin typeface="Cambria Math" panose="02040503050406030204" pitchFamily="18" charset="0"/>
                                    <a:cs typeface="Calibri"/>
                                  </a:rPr>
                                  <m:t>−</m:t>
                                </m:r>
                                <m:f>
                                  <m:fPr>
                                    <m:ctrlPr>
                                      <a:rPr lang="en-US" sz="2800" i="1">
                                        <a:solidFill>
                                          <a:schemeClr val="tx1"/>
                                        </a:solidFill>
                                        <a:latin typeface="Cambria Math" panose="02040503050406030204" pitchFamily="18" charset="0"/>
                                        <a:cs typeface="Calibri"/>
                                      </a:rPr>
                                    </m:ctrlPr>
                                  </m:fPr>
                                  <m:num>
                                    <m:r>
                                      <a:rPr lang="en-US" sz="2800" b="0" i="1" smtClean="0">
                                        <a:solidFill>
                                          <a:schemeClr val="tx1"/>
                                        </a:solidFill>
                                        <a:latin typeface="Cambria Math" panose="02040503050406030204" pitchFamily="18" charset="0"/>
                                        <a:cs typeface="Calibri"/>
                                      </a:rPr>
                                      <m:t>𝜅</m:t>
                                    </m:r>
                                  </m:num>
                                  <m:den>
                                    <m:r>
                                      <a:rPr lang="en-US" sz="2800" i="1">
                                        <a:solidFill>
                                          <a:schemeClr val="tx1"/>
                                        </a:solidFill>
                                        <a:latin typeface="Cambria Math" panose="02040503050406030204" pitchFamily="18" charset="0"/>
                                        <a:cs typeface="Calibri"/>
                                      </a:rPr>
                                      <m:t>𝑀</m:t>
                                    </m:r>
                                  </m:den>
                                </m:f>
                              </m:e>
                            </m:d>
                          </m:e>
                        </m:d>
                      </m:e>
                    </m:func>
                  </m:oMath>
                </a14:m>
                <a:endParaRPr lang="en-IN"/>
              </a:p>
              <a:p>
                <a:r>
                  <a:rPr lang="en-IN"/>
                  <a:t>Insights:</a:t>
                </a:r>
              </a:p>
              <a:p>
                <a:pPr lvl="1"/>
                <a:r>
                  <a:rPr lang="en-IN"/>
                  <a:t>The generalization gap is inversely related to the dataset size (</a:t>
                </a:r>
                <a:r>
                  <a:rPr lang="en-IN" i="1"/>
                  <a:t>i.e., </a:t>
                </a:r>
                <a:r>
                  <a:rPr lang="en-IN"/>
                  <a:t> # of items).</a:t>
                </a:r>
              </a:p>
              <a:p>
                <a:pPr lvl="1"/>
                <a:r>
                  <a:rPr lang="en-IN"/>
                  <a:t>The large-scale setting improves zero-shot learning.</a:t>
                </a:r>
              </a:p>
              <a:p>
                <a:pPr lvl="1"/>
                <a:r>
                  <a:rPr lang="en-IN"/>
                  <a:t>Simpler meta-classifiers (smaller </a:t>
                </a:r>
                <a14:m>
                  <m:oMath xmlns:m="http://schemas.openxmlformats.org/officeDocument/2006/math">
                    <m:sSub>
                      <m:sSubPr>
                        <m:ctrlPr>
                          <a:rPr lang="en-US" sz="2400" i="1" smtClean="0">
                            <a:solidFill>
                              <a:schemeClr val="tx1"/>
                            </a:solidFill>
                            <a:latin typeface="Cambria Math" panose="02040503050406030204" pitchFamily="18" charset="0"/>
                            <a:cs typeface="Calibri"/>
                          </a:rPr>
                        </m:ctrlPr>
                      </m:sSubPr>
                      <m:e>
                        <m:acc>
                          <m:accPr>
                            <m:chr m:val="̂"/>
                            <m:ctrlPr>
                              <a:rPr lang="en-US" sz="2400" i="1" kern="100">
                                <a:solidFill>
                                  <a:schemeClr val="tx1"/>
                                </a:solidFill>
                                <a:latin typeface="Cambria Math" panose="02040503050406030204" pitchFamily="18" charset="0"/>
                                <a:cs typeface="Calibri"/>
                              </a:rPr>
                            </m:ctrlPr>
                          </m:accPr>
                          <m:e>
                            <m:r>
                              <a:rPr lang="en-US" sz="2400" i="1" kern="100">
                                <a:solidFill>
                                  <a:schemeClr val="tx1"/>
                                </a:solidFill>
                                <a:latin typeface="Cambria Math" panose="02040503050406030204" pitchFamily="18" charset="0"/>
                                <a:cs typeface="Calibri"/>
                              </a:rPr>
                              <m:t>ℛ</m:t>
                            </m:r>
                          </m:e>
                        </m:acc>
                      </m:e>
                      <m:sub>
                        <m:r>
                          <a:rPr lang="en-US" sz="2400" i="1">
                            <a:solidFill>
                              <a:schemeClr val="tx1"/>
                            </a:solidFill>
                            <a:latin typeface="Cambria Math" panose="02040503050406030204" pitchFamily="18" charset="0"/>
                            <a:cs typeface="Calibri"/>
                          </a:rPr>
                          <m:t>𝑠</m:t>
                        </m:r>
                      </m:sub>
                    </m:sSub>
                  </m:oMath>
                </a14:m>
                <a:r>
                  <a:rPr lang="en-IN"/>
                  <a:t>) yield superior generalization.</a:t>
                </a:r>
              </a:p>
            </p:txBody>
          </p:sp>
        </mc:Choice>
        <mc:Fallback xmlns="">
          <p:sp>
            <p:nvSpPr>
              <p:cNvPr id="3" name="Content Placeholder 2">
                <a:extLst>
                  <a:ext uri="{FF2B5EF4-FFF2-40B4-BE49-F238E27FC236}">
                    <a16:creationId xmlns:a16="http://schemas.microsoft.com/office/drawing/2014/main" id="{6856A6B4-E732-528D-2DC1-65D86651B5C2}"/>
                  </a:ext>
                </a:extLst>
              </p:cNvPr>
              <p:cNvSpPr>
                <a:spLocks noGrp="1" noRot="1" noChangeAspect="1" noMove="1" noResize="1" noEditPoints="1" noAdjustHandles="1" noChangeArrowheads="1" noChangeShapeType="1" noTextEdit="1"/>
              </p:cNvSpPr>
              <p:nvPr>
                <p:ph idx="1"/>
              </p:nvPr>
            </p:nvSpPr>
            <p:spPr>
              <a:xfrm>
                <a:off x="838200" y="1690688"/>
                <a:ext cx="10515600" cy="4475765"/>
              </a:xfrm>
              <a:blipFill>
                <a:blip r:embed="rId3"/>
                <a:stretch>
                  <a:fillRect l="-1043" t="-2993" r="-986"/>
                </a:stretch>
              </a:blipFill>
            </p:spPr>
            <p:txBody>
              <a:bodyPr/>
              <a:lstStyle/>
              <a:p>
                <a:r>
                  <a:rPr lang="en-US">
                    <a:noFill/>
                  </a:rPr>
                  <a:t> </a:t>
                </a:r>
              </a:p>
            </p:txBody>
          </p:sp>
        </mc:Fallback>
      </mc:AlternateContent>
    </p:spTree>
    <p:extLst>
      <p:ext uri="{BB962C8B-B14F-4D97-AF65-F5344CB8AC3E}">
        <p14:creationId xmlns:p14="http://schemas.microsoft.com/office/powerpoint/2010/main" val="4933226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87ba5c36-b7cf-4793-bbc2-bd5b3a9f95ca}"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17</Slides>
  <Notes>17</Notes>
  <HiddenSlides>0</HiddenSlides>
  <ScaleCrop>false</ScaleCrop>
  <HeadingPairs>
    <vt:vector size="4" baseType="variant">
      <vt:variant>
        <vt:lpstr>Theme</vt:lpstr>
      </vt:variant>
      <vt:variant>
        <vt:i4>2</vt:i4>
      </vt:variant>
      <vt:variant>
        <vt:lpstr>Slide Titles</vt:lpstr>
      </vt:variant>
      <vt:variant>
        <vt:i4>17</vt:i4>
      </vt:variant>
    </vt:vector>
  </HeadingPairs>
  <TitlesOfParts>
    <vt:vector size="19" baseType="lpstr">
      <vt:lpstr>Office Theme</vt:lpstr>
      <vt:lpstr>Custom Design</vt:lpstr>
      <vt:lpstr>PowerPoint Presentation</vt:lpstr>
      <vt:lpstr>Large-Scale Retrieval</vt:lpstr>
      <vt:lpstr>Product Recommendation</vt:lpstr>
      <vt:lpstr>Novel (Zero-Shot) Items</vt:lpstr>
      <vt:lpstr>Previous Approaches</vt:lpstr>
      <vt:lpstr>EMMETT: ExtreMe MEta-ClassificaTion</vt:lpstr>
      <vt:lpstr>Classifier Selector</vt:lpstr>
      <vt:lpstr>Meta-classifier Generator</vt:lpstr>
      <vt:lpstr>Generalization Performance of EMMETT</vt:lpstr>
      <vt:lpstr>IRENE Algorithm</vt:lpstr>
      <vt:lpstr>Rademacher Complexity of IRENE</vt:lpstr>
      <vt:lpstr>Evaluation on Benchmark Datasets</vt:lpstr>
      <vt:lpstr>Additional Results</vt:lpstr>
      <vt:lpstr>Ablations </vt:lpstr>
      <vt:lpstr>Real-world Deployment</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Sachin Yadav</dc:creator>
  <cp:revision>2</cp:revision>
  <dcterms:created xsi:type="dcterms:W3CDTF">2024-08-27T12:37:39Z</dcterms:created>
  <dcterms:modified xsi:type="dcterms:W3CDTF">2024-11-10T15:30:00Z</dcterms:modified>
</cp:coreProperties>
</file>

<file path=docProps/thumbnail.jpeg>
</file>